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6"/>
  </p:notesMasterIdLst>
  <p:sldIdLst>
    <p:sldId id="302" r:id="rId6"/>
    <p:sldId id="2146848477" r:id="rId7"/>
    <p:sldId id="294" r:id="rId8"/>
    <p:sldId id="295" r:id="rId9"/>
    <p:sldId id="296" r:id="rId10"/>
    <p:sldId id="297" r:id="rId11"/>
    <p:sldId id="298" r:id="rId12"/>
    <p:sldId id="301" r:id="rId13"/>
    <p:sldId id="2146848478" r:id="rId14"/>
    <p:sldId id="2146848472" r:id="rId15"/>
  </p:sldIdLst>
  <p:sldSz cx="12192000" cy="6858000"/>
  <p:notesSz cx="6805613" cy="99393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8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51D33-092E-49B2-B99F-38F1D9B4A738}" v="1" dt="2023-05-31T10:00:36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95" autoAdjust="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7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0D511-734C-4DCD-9E54-34B4633E7FD2}" type="datetimeFigureOut">
              <a:rPr lang="es-ES" smtClean="0"/>
              <a:t>19/06/2023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2419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75ADC-3A9D-497F-8B0E-826A0C8660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57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1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1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84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オフィスツア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11">
            <a:extLst>
              <a:ext uri="{FF2B5EF4-FFF2-40B4-BE49-F238E27FC236}">
                <a16:creationId xmlns:a16="http://schemas.microsoft.com/office/drawing/2014/main" id="{4F2026D4-2A3D-0845-9284-4DF4A670F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5440" y="476672"/>
            <a:ext cx="2476539" cy="2476433"/>
          </a:xfrm>
          <a:prstGeom prst="roundRect">
            <a:avLst>
              <a:gd name="adj" fmla="val 8003"/>
            </a:avLst>
          </a:prstGeom>
          <a:solidFill>
            <a:schemeClr val="bg1"/>
          </a:solidFill>
          <a:effectLst>
            <a:outerShdw blurRad="254000" dist="63500" dir="5400000" algn="tl" rotWithShape="0">
              <a:srgbClr val="1E6474">
                <a:alpha val="25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en-US" altLang="ja-JP" dirty="0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8AF44C62-E7F7-B582-0DC8-7AC8EC1ECC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691" y="3318187"/>
            <a:ext cx="3600600" cy="508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latin typeface="+mn-ea"/>
                <a:ea typeface="+mn-ea"/>
              </a:defRPr>
            </a:lvl1pPr>
          </a:lstStyle>
          <a:p>
            <a:pPr lvl="0"/>
            <a:endParaRPr kumimoji="1" lang="en-US" altLang="ja-JP" dirty="0"/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9009AAD3-FE5F-1BE6-E136-22A8984D59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691" y="3892699"/>
            <a:ext cx="3600600" cy="4321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+mn-ea"/>
                <a:ea typeface="+mn-ea"/>
              </a:defRPr>
            </a:lvl1pPr>
          </a:lstStyle>
          <a:p>
            <a:pPr lvl="0"/>
            <a:endParaRPr kumimoji="1" lang="en-US" altLang="ja-JP" dirty="0"/>
          </a:p>
        </p:txBody>
      </p:sp>
      <p:sp>
        <p:nvSpPr>
          <p:cNvPr id="26" name="テキスト プレースホルダー 25">
            <a:extLst>
              <a:ext uri="{FF2B5EF4-FFF2-40B4-BE49-F238E27FC236}">
                <a16:creationId xmlns:a16="http://schemas.microsoft.com/office/drawing/2014/main" id="{9E6D329B-70E1-815E-E1BC-FA7BBD2AD1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3691" y="4371752"/>
            <a:ext cx="36006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+mn-ea"/>
                <a:ea typeface="+mn-ea"/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9406BA53-9A01-FF26-EF28-8A3184E071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3691" y="4881146"/>
            <a:ext cx="3600600" cy="5046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+mn-ea"/>
                <a:ea typeface="+mn-ea"/>
              </a:defRPr>
            </a:lvl1pPr>
            <a:lvl5pPr marL="1828754" indent="0">
              <a:buNone/>
              <a:defRPr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1" name="図プレースホルダー 11">
            <a:extLst>
              <a:ext uri="{FF2B5EF4-FFF2-40B4-BE49-F238E27FC236}">
                <a16:creationId xmlns:a16="http://schemas.microsoft.com/office/drawing/2014/main" id="{61441E74-2599-48D0-BBBD-936E468C3B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27848" y="0"/>
            <a:ext cx="7458793" cy="6840730"/>
          </a:xfrm>
          <a:prstGeom prst="roundRect">
            <a:avLst>
              <a:gd name="adj" fmla="val 0"/>
            </a:avLst>
          </a:prstGeom>
          <a:solidFill>
            <a:schemeClr val="bg1"/>
          </a:solidFill>
          <a:effectLst>
            <a:outerShdw blurRad="254000" dist="63500" dir="5400000" algn="tl" rotWithShape="0">
              <a:srgbClr val="1E6474">
                <a:alpha val="25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00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4947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C76-C6F8-4DB9-B985-C95FDA2471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688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C76-C6F8-4DB9-B985-C95FDA2471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38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C76-C6F8-4DB9-B985-C95FDA2471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71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C76-C6F8-4DB9-B985-C95FDA2471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00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C76-C6F8-4DB9-B985-C95FDA2471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605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C76-C6F8-4DB9-B985-C95FDA2471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440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C76-C6F8-4DB9-B985-C95FDA2471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03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51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C76-C6F8-4DB9-B985-C95FDA2471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265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C76-C6F8-4DB9-B985-C95FDA2471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39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C76-C6F8-4DB9-B985-C95FDA2471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137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C76-C6F8-4DB9-B985-C95FDA2471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58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9949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3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9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43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1925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9598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21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23105"/>
            <a:ext cx="10515600" cy="365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501946"/>
            <a:ext cx="9927773" cy="358286"/>
          </a:xfrm>
          <a:prstGeom prst="rect">
            <a:avLst/>
          </a:prstGeom>
          <a:gradFill flip="none" rotWithShape="1">
            <a:gsLst>
              <a:gs pos="47000">
                <a:srgbClr val="00B48C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r>
              <a:rPr lang="es-ES" altLang="ja-JP" sz="1100" dirty="0">
                <a:solidFill>
                  <a:srgbClr val="FFFFFF"/>
                </a:solidFill>
              </a:rPr>
              <a:t>                 Confidential</a:t>
            </a:r>
            <a:endParaRPr lang="ja-JP" altLang="en-US" sz="1100" dirty="0">
              <a:solidFill>
                <a:srgbClr val="FFFFFF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t="21242" r="7024" b="14319"/>
          <a:stretch/>
        </p:blipFill>
        <p:spPr>
          <a:xfrm>
            <a:off x="10073587" y="6501946"/>
            <a:ext cx="1719096" cy="319474"/>
          </a:xfrm>
          <a:prstGeom prst="rect">
            <a:avLst/>
          </a:prstGeom>
        </p:spPr>
      </p:pic>
      <p:pic>
        <p:nvPicPr>
          <p:cNvPr id="7" name="図 8">
            <a:extLst>
              <a:ext uri="{FF2B5EF4-FFF2-40B4-BE49-F238E27FC236}">
                <a16:creationId xmlns:a16="http://schemas.microsoft.com/office/drawing/2014/main" id="{48025B15-CA2A-4F94-B39F-0E55C990014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9891" y="42621"/>
            <a:ext cx="2064939" cy="7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7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98C76-C6F8-4DB9-B985-C95FDA2471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A5CB26DD-3E73-ED55-4008-B0BA6DA295E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8407" r="18407"/>
          <a:stretch/>
        </p:blipFill>
        <p:spPr>
          <a:xfrm>
            <a:off x="9323317" y="4067239"/>
            <a:ext cx="2183633" cy="2270285"/>
          </a:xfrm>
        </p:spPr>
      </p:pic>
      <p:pic>
        <p:nvPicPr>
          <p:cNvPr id="8" name="Gráfico 10">
            <a:extLst>
              <a:ext uri="{FF2B5EF4-FFF2-40B4-BE49-F238E27FC236}">
                <a16:creationId xmlns:a16="http://schemas.microsoft.com/office/drawing/2014/main" id="{235A9D64-E229-42A1-AD67-37C8EDD69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090" y="5496909"/>
            <a:ext cx="540000" cy="540000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3CDC12F2-583A-4350-811E-A033A198C186}"/>
              </a:ext>
            </a:extLst>
          </p:cNvPr>
          <p:cNvSpPr txBox="1"/>
          <p:nvPr/>
        </p:nvSpPr>
        <p:spPr>
          <a:xfrm>
            <a:off x="4574321" y="2540656"/>
            <a:ext cx="271580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INKS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BE02C8B-D672-71CE-1853-199791D938EE}"/>
              </a:ext>
            </a:extLst>
          </p:cNvPr>
          <p:cNvSpPr/>
          <p:nvPr/>
        </p:nvSpPr>
        <p:spPr>
          <a:xfrm>
            <a:off x="3992362" y="392207"/>
            <a:ext cx="4455756" cy="1392732"/>
          </a:xfrm>
          <a:prstGeom prst="rect">
            <a:avLst/>
          </a:prstGeom>
          <a:solidFill>
            <a:srgbClr val="00A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1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8A3E2F0-D5D3-B9C9-B36F-FFBDB69A5F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38" y="555955"/>
            <a:ext cx="3964405" cy="8935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A807FA2-8F1D-27CC-F02C-9743677072E2}"/>
              </a:ext>
            </a:extLst>
          </p:cNvPr>
          <p:cNvSpPr txBox="1"/>
          <p:nvPr/>
        </p:nvSpPr>
        <p:spPr>
          <a:xfrm>
            <a:off x="513109" y="6225186"/>
            <a:ext cx="1042273" cy="224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6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Update:  May 2023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DD2053A-05D8-EF44-DCBC-8987017F51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10677" y="5579709"/>
            <a:ext cx="3600600" cy="457200"/>
          </a:xfrm>
        </p:spPr>
        <p:txBody>
          <a:bodyPr/>
          <a:lstStyle/>
          <a:p>
            <a:pPr algn="l"/>
            <a:r>
              <a:rPr lang="es-ES" dirty="0"/>
              <a:t>INKS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034245" y="2465376"/>
            <a:ext cx="10666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rgbClr val="00B48C"/>
                </a:solidFill>
              </a:rPr>
              <a:t>Sostenibilitat com a eina de futur empresarial</a:t>
            </a:r>
          </a:p>
          <a:p>
            <a:r>
              <a:rPr lang="ca-ES" sz="3600" b="1" i="1" dirty="0">
                <a:solidFill>
                  <a:srgbClr val="00B48C"/>
                </a:solidFill>
              </a:rPr>
              <a:t>     </a:t>
            </a:r>
            <a:r>
              <a:rPr lang="ca-ES" sz="2400" b="1" i="1" dirty="0"/>
              <a:t>“Kao Chimigraf i la nostra petita aportació a un món millor”</a:t>
            </a:r>
          </a:p>
        </p:txBody>
      </p:sp>
    </p:spTree>
    <p:extLst>
      <p:ext uri="{BB962C8B-B14F-4D97-AF65-F5344CB8AC3E}">
        <p14:creationId xmlns:p14="http://schemas.microsoft.com/office/powerpoint/2010/main" val="141971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734" y="5987061"/>
            <a:ext cx="1042273" cy="224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6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Update:  May 2023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5204B0B-DC14-426F-89DC-0C4F48D93DC2}"/>
              </a:ext>
            </a:extLst>
          </p:cNvPr>
          <p:cNvSpPr/>
          <p:nvPr/>
        </p:nvSpPr>
        <p:spPr>
          <a:xfrm>
            <a:off x="179734" y="1071564"/>
            <a:ext cx="11850341" cy="5140174"/>
          </a:xfrm>
          <a:prstGeom prst="rect">
            <a:avLst/>
          </a:prstGeom>
          <a:solidFill>
            <a:srgbClr val="00B48C"/>
          </a:solidFill>
          <a:ln>
            <a:solidFill>
              <a:srgbClr val="00B4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721" dirty="0">
              <a:solidFill>
                <a:schemeClr val="bg1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7D83C64-6ECE-9CA4-C552-E8CEC1673EB6}"/>
              </a:ext>
            </a:extLst>
          </p:cNvPr>
          <p:cNvGrpSpPr/>
          <p:nvPr/>
        </p:nvGrpSpPr>
        <p:grpSpPr>
          <a:xfrm>
            <a:off x="3705225" y="238125"/>
            <a:ext cx="4027612" cy="3190874"/>
            <a:chOff x="3705225" y="238125"/>
            <a:chExt cx="4027612" cy="3190874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AE820BC3-97A5-42C0-895C-BF1994198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811" y="2805104"/>
              <a:ext cx="3417026" cy="623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Aft>
                  <a:spcPct val="20000"/>
                </a:spcAft>
                <a:tabLst>
                  <a:tab pos="2247900" algn="l"/>
                </a:tabLst>
                <a:defRPr kumimoji="1" sz="3200">
                  <a:solidFill>
                    <a:schemeClr val="accent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Aft>
                  <a:spcPct val="20000"/>
                </a:spcAft>
                <a:tabLst>
                  <a:tab pos="2247900" algn="l"/>
                </a:tabLst>
                <a:defRPr kumimoji="1" sz="2800">
                  <a:solidFill>
                    <a:schemeClr val="accent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Aft>
                  <a:spcPct val="20000"/>
                </a:spcAft>
                <a:buChar char="•"/>
                <a:tabLst>
                  <a:tab pos="2247900" algn="l"/>
                </a:tabLst>
                <a:defRPr kumimoji="1" sz="2400">
                  <a:solidFill>
                    <a:schemeClr val="accent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Aft>
                  <a:spcPct val="20000"/>
                </a:spcAft>
                <a:buChar char="–"/>
                <a:tabLst>
                  <a:tab pos="2247900" algn="l"/>
                </a:tabLst>
                <a:defRPr kumimoji="1" sz="2000">
                  <a:solidFill>
                    <a:schemeClr val="accent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Aft>
                  <a:spcPct val="20000"/>
                </a:spcAft>
                <a:buChar char="»"/>
                <a:tabLst>
                  <a:tab pos="2247900" algn="l"/>
                </a:tabLst>
                <a:defRPr kumimoji="1" sz="2000">
                  <a:solidFill>
                    <a:schemeClr val="accent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tabLst>
                  <a:tab pos="2247900" algn="l"/>
                </a:tabLst>
                <a:defRPr kumimoji="1" sz="2000">
                  <a:solidFill>
                    <a:schemeClr val="accent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tabLst>
                  <a:tab pos="2247900" algn="l"/>
                </a:tabLst>
                <a:defRPr kumimoji="1" sz="2000">
                  <a:solidFill>
                    <a:schemeClr val="accent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tabLst>
                  <a:tab pos="2247900" algn="l"/>
                </a:tabLst>
                <a:defRPr kumimoji="1" sz="2000">
                  <a:solidFill>
                    <a:schemeClr val="accent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0000"/>
                </a:spcAft>
                <a:buChar char="»"/>
                <a:tabLst>
                  <a:tab pos="2247900" algn="l"/>
                </a:tabLst>
                <a:defRPr kumimoji="1" sz="2000">
                  <a:solidFill>
                    <a:schemeClr val="accent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ca-ES" altLang="ja-JP" sz="4424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Gràcies per la vostra atenció</a:t>
              </a:r>
            </a:p>
            <a:p>
              <a:pPr eaLnBrk="1" hangingPunct="1">
                <a:defRPr/>
              </a:pPr>
              <a:r>
                <a:rPr lang="en-US" altLang="ja-JP" sz="4424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             </a:t>
              </a:r>
            </a:p>
            <a:p>
              <a:pPr eaLnBrk="1" hangingPunct="1">
                <a:defRPr/>
              </a:pPr>
              <a:endParaRPr lang="en-US" altLang="ja-JP" sz="4424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defRPr/>
              </a:pPr>
              <a:r>
                <a:rPr lang="en-US" altLang="ja-JP" sz="4424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                  </a:t>
              </a: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2597BD89-D26A-AEE7-1858-5008F382FAC9}"/>
                </a:ext>
              </a:extLst>
            </p:cNvPr>
            <p:cNvSpPr/>
            <p:nvPr/>
          </p:nvSpPr>
          <p:spPr>
            <a:xfrm>
              <a:off x="3705225" y="238125"/>
              <a:ext cx="438936" cy="560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7480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21" y="1518631"/>
            <a:ext cx="8793046" cy="33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7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39" y="948883"/>
            <a:ext cx="10278831" cy="521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2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20" y="799955"/>
            <a:ext cx="4684989" cy="18131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301" y="2594036"/>
            <a:ext cx="5514976" cy="2014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37" y="4442518"/>
            <a:ext cx="4890487" cy="1974099"/>
          </a:xfrm>
          <a:prstGeom prst="rect">
            <a:avLst/>
          </a:prstGeom>
        </p:spPr>
      </p:pic>
      <p:sp>
        <p:nvSpPr>
          <p:cNvPr id="6" name="Explosión: 8 puntos 5"/>
          <p:cNvSpPr/>
          <p:nvPr/>
        </p:nvSpPr>
        <p:spPr>
          <a:xfrm>
            <a:off x="6341234" y="941435"/>
            <a:ext cx="4926841" cy="864394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ca-ES" sz="1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524" y="799955"/>
            <a:ext cx="5343526" cy="1951317"/>
          </a:xfrm>
          <a:prstGeom prst="rect">
            <a:avLst/>
          </a:prstGeom>
        </p:spPr>
      </p:pic>
      <p:pic>
        <p:nvPicPr>
          <p:cNvPr id="10" name="Gráfico 9" descr="Salpicadura con relleno sólido">
            <a:extLst>
              <a:ext uri="{FF2B5EF4-FFF2-40B4-BE49-F238E27FC236}">
                <a16:creationId xmlns:a16="http://schemas.microsoft.com/office/drawing/2014/main" id="{2AE9D757-ED94-844B-2D61-933A2CA567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86277" y="2787223"/>
            <a:ext cx="914400" cy="9144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1D7EB58-433E-B720-5679-405697EB8BDB}"/>
              </a:ext>
            </a:extLst>
          </p:cNvPr>
          <p:cNvSpPr txBox="1"/>
          <p:nvPr/>
        </p:nvSpPr>
        <p:spPr>
          <a:xfrm>
            <a:off x="7362806" y="3429000"/>
            <a:ext cx="384673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a-ES" sz="1600" dirty="0"/>
              <a:t>Kao busca construir el futur dels </a:t>
            </a:r>
            <a:r>
              <a:rPr lang="ca-ES" sz="1600" b="1" dirty="0"/>
              <a:t>somnis dels nostres fills</a:t>
            </a:r>
            <a:r>
              <a:rPr lang="ca-ES" sz="1600" dirty="0"/>
              <a:t>: un món d'harmonia i potencial per a tota la vida. Kao ha organitzat el Concurs Internacional de Pintura Ambiental Kao per a nens cada any des del 2010. Durant 11 anys, hem escoltat més de 100.000 nens compartint les seves esperances per al futur. </a:t>
            </a:r>
          </a:p>
          <a:p>
            <a:pPr algn="just"/>
            <a:r>
              <a:rPr lang="ca-ES" sz="1600" dirty="0"/>
              <a:t>El nostre propòsit encarna el </a:t>
            </a:r>
            <a:r>
              <a:rPr lang="ca-ES" sz="1600" b="1" dirty="0"/>
              <a:t>nostre compromís amb les seves aspiracions i somnis.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E7BA047-E580-7B20-99EA-B487914DA5C5}"/>
              </a:ext>
            </a:extLst>
          </p:cNvPr>
          <p:cNvSpPr/>
          <p:nvPr/>
        </p:nvSpPr>
        <p:spPr>
          <a:xfrm>
            <a:off x="7143477" y="3166425"/>
            <a:ext cx="4285397" cy="3113957"/>
          </a:xfrm>
          <a:custGeom>
            <a:avLst/>
            <a:gdLst>
              <a:gd name="connsiteX0" fmla="*/ 0 w 4285397"/>
              <a:gd name="connsiteY0" fmla="*/ 0 h 3113957"/>
              <a:gd name="connsiteX1" fmla="*/ 4285397 w 4285397"/>
              <a:gd name="connsiteY1" fmla="*/ 0 h 3113957"/>
              <a:gd name="connsiteX2" fmla="*/ 4285397 w 4285397"/>
              <a:gd name="connsiteY2" fmla="*/ 3113957 h 3113957"/>
              <a:gd name="connsiteX3" fmla="*/ 0 w 4285397"/>
              <a:gd name="connsiteY3" fmla="*/ 3113957 h 3113957"/>
              <a:gd name="connsiteX4" fmla="*/ 0 w 4285397"/>
              <a:gd name="connsiteY4" fmla="*/ 0 h 311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397" h="3113957" extrusionOk="0">
                <a:moveTo>
                  <a:pt x="0" y="0"/>
                </a:moveTo>
                <a:cubicBezTo>
                  <a:pt x="1012074" y="90625"/>
                  <a:pt x="3125338" y="165293"/>
                  <a:pt x="4285397" y="0"/>
                </a:cubicBezTo>
                <a:cubicBezTo>
                  <a:pt x="4447487" y="497826"/>
                  <a:pt x="4181533" y="2603249"/>
                  <a:pt x="4285397" y="3113957"/>
                </a:cubicBezTo>
                <a:cubicBezTo>
                  <a:pt x="3641264" y="2996911"/>
                  <a:pt x="729918" y="3074696"/>
                  <a:pt x="0" y="3113957"/>
                </a:cubicBezTo>
                <a:cubicBezTo>
                  <a:pt x="-2819" y="2173700"/>
                  <a:pt x="-126529" y="1043643"/>
                  <a:pt x="0" y="0"/>
                </a:cubicBezTo>
                <a:close/>
              </a:path>
            </a:pathLst>
          </a:custGeom>
          <a:noFill/>
          <a:ln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22055618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8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b="6451"/>
          <a:stretch/>
        </p:blipFill>
        <p:spPr>
          <a:xfrm>
            <a:off x="6809514" y="2873888"/>
            <a:ext cx="5382486" cy="3468855"/>
          </a:xfrm>
          <a:prstGeom prst="rect">
            <a:avLst/>
          </a:prstGeom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533141" y="1197045"/>
            <a:ext cx="8296102" cy="20928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a-ES" sz="2000" b="1" dirty="0"/>
              <a:t>Visió KAO</a:t>
            </a:r>
          </a:p>
          <a:p>
            <a:r>
              <a:rPr lang="ca-ES" sz="2000" b="1" dirty="0"/>
              <a:t>La sostenibilitat com a únic camí</a:t>
            </a:r>
          </a:p>
          <a:p>
            <a:endParaRPr lang="ca-ES" dirty="0"/>
          </a:p>
          <a:p>
            <a:pPr algn="just"/>
            <a:r>
              <a:rPr lang="ca-ES" dirty="0"/>
              <a:t>Pandèmies, envelliment de la població, desastres naturals, qüestions ambientals: s'espera que amenaces com aquestes per a la nostra vida quotidiana continuïn augmentant.  </a:t>
            </a:r>
            <a:r>
              <a:rPr lang="ca-ES" b="1" dirty="0"/>
              <a:t>Kao pretén ser una part clau de la societat que tingui en compte el medi ambient global i la vida humana alhora que protegeix les vides futures.</a:t>
            </a:r>
          </a:p>
        </p:txBody>
      </p:sp>
      <p:sp>
        <p:nvSpPr>
          <p:cNvPr id="8" name="Rectángulo: esquinas redondeadas 7"/>
          <p:cNvSpPr/>
          <p:nvPr/>
        </p:nvSpPr>
        <p:spPr>
          <a:xfrm>
            <a:off x="1035599" y="4254088"/>
            <a:ext cx="6308630" cy="10556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a-ES" dirty="0"/>
              <a:t>En mantenir els sistemes ecològics, eliminar les fonts de dany i protegir vides, Kao busca contribuir a un futur pròsper i crear una vida </a:t>
            </a:r>
            <a:r>
              <a:rPr lang="ca-ES" b="1" dirty="0"/>
              <a:t>"</a:t>
            </a:r>
            <a:r>
              <a:rPr lang="ca-ES" sz="2000" b="1" dirty="0" err="1"/>
              <a:t>Kirei</a:t>
            </a:r>
            <a:r>
              <a:rPr lang="ca-ES" b="1" dirty="0"/>
              <a:t>" </a:t>
            </a:r>
            <a:r>
              <a:rPr lang="ca-ES" dirty="0"/>
              <a:t>on tothom pugui viure feliç.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0" y="276034"/>
            <a:ext cx="3086442" cy="169821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072" y="360224"/>
            <a:ext cx="4020157" cy="58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8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1567" b="3190"/>
          <a:stretch/>
        </p:blipFill>
        <p:spPr>
          <a:xfrm>
            <a:off x="1016385" y="813841"/>
            <a:ext cx="10047854" cy="54187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066610" y="300687"/>
            <a:ext cx="4596937" cy="442674"/>
          </a:xfrm>
          <a:prstGeom prst="wedgeRoundRectCallout">
            <a:avLst>
              <a:gd name="adj1" fmla="val -21464"/>
              <a:gd name="adj2" fmla="val 7889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dirty="0"/>
              <a:t>Hem de fer sempre el correcte, no el fàcil</a:t>
            </a:r>
            <a:r>
              <a:rPr lang="en-GB" sz="20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6947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06C2893-83D8-D0A5-E987-F0AE1CA8F14B}"/>
              </a:ext>
            </a:extLst>
          </p:cNvPr>
          <p:cNvSpPr/>
          <p:nvPr/>
        </p:nvSpPr>
        <p:spPr>
          <a:xfrm>
            <a:off x="1232395" y="1342571"/>
            <a:ext cx="9463315" cy="477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uadroTexto 2"/>
          <p:cNvSpPr txBox="1"/>
          <p:nvPr/>
        </p:nvSpPr>
        <p:spPr>
          <a:xfrm>
            <a:off x="1637275" y="2470155"/>
            <a:ext cx="8653549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ca-ES" sz="1600" dirty="0"/>
          </a:p>
          <a:p>
            <a:pPr algn="just"/>
            <a:r>
              <a:rPr lang="ca-ES" sz="1600" dirty="0"/>
              <a:t>De vegades el </a:t>
            </a:r>
            <a:r>
              <a:rPr lang="ca-ES" sz="1600" dirty="0" err="1"/>
              <a:t>marketing</a:t>
            </a:r>
            <a:r>
              <a:rPr lang="ca-ES" sz="1600" dirty="0"/>
              <a:t> pot anar per una banda, i la realitat del dia a dia pot anar per una altre.  Aquí es on juga un paper molt important la </a:t>
            </a:r>
            <a:r>
              <a:rPr lang="ca-ES" sz="1600" b="1" dirty="0"/>
              <a:t>“</a:t>
            </a:r>
            <a:r>
              <a:rPr lang="ca-ES" sz="2000" b="1" dirty="0" err="1">
                <a:solidFill>
                  <a:srgbClr val="00B48C"/>
                </a:solidFill>
              </a:rPr>
              <a:t>Governança</a:t>
            </a:r>
            <a:r>
              <a:rPr lang="ca-ES" sz="1600" b="1" dirty="0"/>
              <a:t>”, </a:t>
            </a:r>
            <a:r>
              <a:rPr lang="ca-ES" sz="1600" dirty="0"/>
              <a:t>per caminar sempre per aquest camí correcte.</a:t>
            </a:r>
          </a:p>
          <a:p>
            <a:pPr algn="just"/>
            <a:endParaRPr lang="ca-ES" sz="1600" dirty="0"/>
          </a:p>
          <a:p>
            <a:pPr algn="just"/>
            <a:r>
              <a:rPr lang="ca-ES" sz="1600" dirty="0"/>
              <a:t>Per tant, creiem clarament que la </a:t>
            </a:r>
            <a:r>
              <a:rPr lang="ca-ES" b="1" dirty="0"/>
              <a:t>sostenibilitat és una inversió i no una despesa</a:t>
            </a:r>
            <a:r>
              <a:rPr lang="ca-ES" sz="1600" dirty="0"/>
              <a:t>, i que explorar-la, i explotar-la, a la llarga ha d’esser una qüestió, no només de guanys, sinó també de supervivència.  Per tant es tracta d’</a:t>
            </a:r>
            <a:r>
              <a:rPr lang="ca-ES" b="1" dirty="0"/>
              <a:t>invertir en el futur</a:t>
            </a:r>
            <a:r>
              <a:rPr lang="ca-ES" sz="1600" dirty="0"/>
              <a:t>.</a:t>
            </a:r>
          </a:p>
          <a:p>
            <a:pPr algn="just"/>
            <a:endParaRPr lang="ca-ES" sz="1600" dirty="0"/>
          </a:p>
          <a:p>
            <a:pPr algn="just"/>
            <a:r>
              <a:rPr lang="ca-ES" sz="1600" dirty="0"/>
              <a:t>Un “fill” conductor senzill...si no tenim Planeta, no tindrem on fer els negocis (fins i tot com a suport físic).  Sense Planeta no hi hauran guanys (es per tant mirar més enllà del dia a dia en cada pressa de decisions).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563" y="417925"/>
            <a:ext cx="4996874" cy="6018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0AADF88-9C3B-B95D-1A1B-B09B3843D7F5}"/>
              </a:ext>
            </a:extLst>
          </p:cNvPr>
          <p:cNvSpPr txBox="1"/>
          <p:nvPr/>
        </p:nvSpPr>
        <p:spPr>
          <a:xfrm>
            <a:off x="1637274" y="1877870"/>
            <a:ext cx="86535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200" b="1" dirty="0"/>
              <a:t>Com traslladem aquesta filosofia al dia a dia dintre de l’organització?</a:t>
            </a:r>
          </a:p>
        </p:txBody>
      </p:sp>
    </p:spTree>
    <p:extLst>
      <p:ext uri="{BB962C8B-B14F-4D97-AF65-F5344CB8AC3E}">
        <p14:creationId xmlns:p14="http://schemas.microsoft.com/office/powerpoint/2010/main" val="258151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>
            <a:extLst>
              <a:ext uri="{FF2B5EF4-FFF2-40B4-BE49-F238E27FC236}">
                <a16:creationId xmlns:a16="http://schemas.microsoft.com/office/drawing/2014/main" id="{5B01E721-CC0A-58BE-A8F6-0FD1FD0E1BF9}"/>
              </a:ext>
            </a:extLst>
          </p:cNvPr>
          <p:cNvSpPr/>
          <p:nvPr/>
        </p:nvSpPr>
        <p:spPr>
          <a:xfrm>
            <a:off x="922425" y="4472694"/>
            <a:ext cx="5247790" cy="1951792"/>
          </a:xfrm>
          <a:custGeom>
            <a:avLst/>
            <a:gdLst>
              <a:gd name="connsiteX0" fmla="*/ 0 w 5247790"/>
              <a:gd name="connsiteY0" fmla="*/ 0 h 1951792"/>
              <a:gd name="connsiteX1" fmla="*/ 5247790 w 5247790"/>
              <a:gd name="connsiteY1" fmla="*/ 0 h 1951792"/>
              <a:gd name="connsiteX2" fmla="*/ 5247790 w 5247790"/>
              <a:gd name="connsiteY2" fmla="*/ 1951792 h 1951792"/>
              <a:gd name="connsiteX3" fmla="*/ 0 w 5247790"/>
              <a:gd name="connsiteY3" fmla="*/ 1951792 h 1951792"/>
              <a:gd name="connsiteX4" fmla="*/ 0 w 5247790"/>
              <a:gd name="connsiteY4" fmla="*/ 0 h 195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790" h="1951792" fill="none" extrusionOk="0">
                <a:moveTo>
                  <a:pt x="0" y="0"/>
                </a:moveTo>
                <a:cubicBezTo>
                  <a:pt x="943765" y="-33775"/>
                  <a:pt x="3369825" y="138873"/>
                  <a:pt x="5247790" y="0"/>
                </a:cubicBezTo>
                <a:cubicBezTo>
                  <a:pt x="5174019" y="679798"/>
                  <a:pt x="5091907" y="1632390"/>
                  <a:pt x="5247790" y="1951792"/>
                </a:cubicBezTo>
                <a:cubicBezTo>
                  <a:pt x="2692255" y="1814462"/>
                  <a:pt x="1868247" y="1813936"/>
                  <a:pt x="0" y="1951792"/>
                </a:cubicBezTo>
                <a:cubicBezTo>
                  <a:pt x="152408" y="1166547"/>
                  <a:pt x="73868" y="957886"/>
                  <a:pt x="0" y="0"/>
                </a:cubicBezTo>
                <a:close/>
              </a:path>
              <a:path w="5247790" h="1951792" stroke="0" extrusionOk="0">
                <a:moveTo>
                  <a:pt x="0" y="0"/>
                </a:moveTo>
                <a:cubicBezTo>
                  <a:pt x="799608" y="-101487"/>
                  <a:pt x="4325351" y="-162162"/>
                  <a:pt x="5247790" y="0"/>
                </a:cubicBezTo>
                <a:cubicBezTo>
                  <a:pt x="5308503" y="836183"/>
                  <a:pt x="5186718" y="1351724"/>
                  <a:pt x="5247790" y="1951792"/>
                </a:cubicBezTo>
                <a:cubicBezTo>
                  <a:pt x="3315074" y="2001857"/>
                  <a:pt x="1148123" y="1793343"/>
                  <a:pt x="0" y="1951792"/>
                </a:cubicBezTo>
                <a:cubicBezTo>
                  <a:pt x="-24452" y="1674355"/>
                  <a:pt x="-67663" y="784312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uadroTexto 2"/>
          <p:cNvSpPr txBox="1"/>
          <p:nvPr/>
        </p:nvSpPr>
        <p:spPr>
          <a:xfrm>
            <a:off x="682252" y="1106692"/>
            <a:ext cx="141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Context: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675" y="184710"/>
            <a:ext cx="3575792" cy="1843963"/>
          </a:xfrm>
          <a:prstGeom prst="rect">
            <a:avLst/>
          </a:prstGeom>
        </p:spPr>
      </p:pic>
      <p:pic>
        <p:nvPicPr>
          <p:cNvPr id="8" name="Gráfico 7" descr="Grifo con fugas con relleno sólido">
            <a:extLst>
              <a:ext uri="{FF2B5EF4-FFF2-40B4-BE49-F238E27FC236}">
                <a16:creationId xmlns:a16="http://schemas.microsoft.com/office/drawing/2014/main" id="{F681ECB2-B079-50E2-12A2-D07BD5312B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2147" y="4566027"/>
            <a:ext cx="961706" cy="961706"/>
          </a:xfrm>
          <a:prstGeom prst="rect">
            <a:avLst/>
          </a:prstGeom>
        </p:spPr>
      </p:pic>
      <p:pic>
        <p:nvPicPr>
          <p:cNvPr id="10" name="Gráfico 9" descr="Basura con relleno sólido">
            <a:extLst>
              <a:ext uri="{FF2B5EF4-FFF2-40B4-BE49-F238E27FC236}">
                <a16:creationId xmlns:a16="http://schemas.microsoft.com/office/drawing/2014/main" id="{BFB457F2-782F-D48C-D66A-31261E7EC9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92147" y="2746008"/>
            <a:ext cx="858707" cy="858707"/>
          </a:xfrm>
          <a:prstGeom prst="rect">
            <a:avLst/>
          </a:prstGeom>
        </p:spPr>
      </p:pic>
      <p:pic>
        <p:nvPicPr>
          <p:cNvPr id="14" name="Gráfico 13" descr="Coche con relleno sólido">
            <a:extLst>
              <a:ext uri="{FF2B5EF4-FFF2-40B4-BE49-F238E27FC236}">
                <a16:creationId xmlns:a16="http://schemas.microsoft.com/office/drawing/2014/main" id="{DDEFF71E-6BB4-BD93-4CF5-E43F02C18C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9498" y="2914018"/>
            <a:ext cx="923300" cy="9233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E984DA3-75CD-46F2-580D-A917BB30569A}"/>
              </a:ext>
            </a:extLst>
          </p:cNvPr>
          <p:cNvSpPr txBox="1"/>
          <p:nvPr/>
        </p:nvSpPr>
        <p:spPr>
          <a:xfrm>
            <a:off x="1553305" y="996545"/>
            <a:ext cx="6727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800" b="1" dirty="0"/>
              <a:t>Rubí Industria circular (RIC) - Juliol 2019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1B2FD0B-AACA-A702-C6EF-091E85F5B191}"/>
              </a:ext>
            </a:extLst>
          </p:cNvPr>
          <p:cNvSpPr txBox="1"/>
          <p:nvPr/>
        </p:nvSpPr>
        <p:spPr>
          <a:xfrm>
            <a:off x="922424" y="1617424"/>
            <a:ext cx="2086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Vectors de treball: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4EA0CE3-079C-C50F-3BA3-C7C6B1AEC6A6}"/>
              </a:ext>
            </a:extLst>
          </p:cNvPr>
          <p:cNvSpPr txBox="1"/>
          <p:nvPr/>
        </p:nvSpPr>
        <p:spPr>
          <a:xfrm>
            <a:off x="2084790" y="3212633"/>
            <a:ext cx="1459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b="1" dirty="0"/>
              <a:t>Mobilitat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8DDC6A7-0F94-ED80-1F41-0FC4A4EBB32D}"/>
              </a:ext>
            </a:extLst>
          </p:cNvPr>
          <p:cNvSpPr txBox="1"/>
          <p:nvPr/>
        </p:nvSpPr>
        <p:spPr>
          <a:xfrm>
            <a:off x="2074152" y="4951728"/>
            <a:ext cx="1455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b="1" dirty="0"/>
              <a:t>Energia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6C449AB-3C5F-3A03-7B95-73B4814A7410}"/>
              </a:ext>
            </a:extLst>
          </p:cNvPr>
          <p:cNvSpPr txBox="1"/>
          <p:nvPr/>
        </p:nvSpPr>
        <p:spPr>
          <a:xfrm>
            <a:off x="7276976" y="3208298"/>
            <a:ext cx="1594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b="1" dirty="0">
                <a:sym typeface="Wingdings" panose="05000000000000000000" pitchFamily="2" charset="2"/>
              </a:rPr>
              <a:t>Residus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F73C3F6-954D-23A8-D493-8B555DC1A1C6}"/>
              </a:ext>
            </a:extLst>
          </p:cNvPr>
          <p:cNvSpPr txBox="1"/>
          <p:nvPr/>
        </p:nvSpPr>
        <p:spPr>
          <a:xfrm>
            <a:off x="7499997" y="4957999"/>
            <a:ext cx="1179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b="1" dirty="0">
                <a:sym typeface="Wingdings" panose="05000000000000000000" pitchFamily="2" charset="2"/>
              </a:rPr>
              <a:t>Aigua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FE3B92B-2319-964C-9ABB-09B03E5E6910}"/>
              </a:ext>
            </a:extLst>
          </p:cNvPr>
          <p:cNvSpPr txBox="1"/>
          <p:nvPr/>
        </p:nvSpPr>
        <p:spPr>
          <a:xfrm>
            <a:off x="1204946" y="3616965"/>
            <a:ext cx="4965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ca-ES" sz="1600" dirty="0">
                <a:sym typeface="Wingdings" panose="05000000000000000000" pitchFamily="2" charset="2"/>
              </a:rPr>
              <a:t>Proposta: “Pla de mobilitat de polígon e implementació d’un bus a demanda”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EAE7A04-F378-15A9-90A7-4300BE60A84E}"/>
              </a:ext>
            </a:extLst>
          </p:cNvPr>
          <p:cNvSpPr txBox="1"/>
          <p:nvPr/>
        </p:nvSpPr>
        <p:spPr>
          <a:xfrm>
            <a:off x="1204946" y="5423593"/>
            <a:ext cx="48910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ca-ES" sz="1600" dirty="0">
                <a:sym typeface="Wingdings" panose="05000000000000000000" pitchFamily="2" charset="2"/>
              </a:rPr>
              <a:t>Proposta: </a:t>
            </a:r>
            <a:r>
              <a:rPr lang="ca-ES" sz="1600" b="1" dirty="0">
                <a:solidFill>
                  <a:srgbClr val="00B48C"/>
                </a:solidFill>
                <a:sym typeface="Wingdings" panose="05000000000000000000" pitchFamily="2" charset="2"/>
              </a:rPr>
              <a:t>“Primera instal·lació d’autoconsum compartit de polígon”</a:t>
            </a:r>
          </a:p>
          <a:p>
            <a:pPr marL="0" lvl="1"/>
            <a:r>
              <a:rPr lang="ca-ES" sz="1600" dirty="0">
                <a:sym typeface="Wingdings" panose="05000000000000000000" pitchFamily="2" charset="2"/>
              </a:rPr>
              <a:t>Proposta: “Grup de Compra d’energia”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6A7AE3C-4B01-65B6-2709-1015CADDC60E}"/>
              </a:ext>
            </a:extLst>
          </p:cNvPr>
          <p:cNvSpPr txBox="1"/>
          <p:nvPr/>
        </p:nvSpPr>
        <p:spPr>
          <a:xfrm>
            <a:off x="6746056" y="3616965"/>
            <a:ext cx="4965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ca-ES" sz="1600" dirty="0">
                <a:sym typeface="Wingdings" panose="05000000000000000000" pitchFamily="2" charset="2"/>
              </a:rPr>
              <a:t>Proposta: “Gestor de residus compartit”</a:t>
            </a:r>
          </a:p>
          <a:p>
            <a:pPr marL="0" lvl="1"/>
            <a:r>
              <a:rPr lang="ca-ES" sz="1600" dirty="0">
                <a:sym typeface="Wingdings" panose="05000000000000000000" pitchFamily="2" charset="2"/>
              </a:rPr>
              <a:t>Proposta: “Continuïtat prestació Servei Municipal”</a:t>
            </a:r>
            <a:endParaRPr lang="en-GB" sz="1600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02C0E81-93E7-51C4-972F-32DD34E24121}"/>
              </a:ext>
            </a:extLst>
          </p:cNvPr>
          <p:cNvSpPr txBox="1"/>
          <p:nvPr/>
        </p:nvSpPr>
        <p:spPr>
          <a:xfrm>
            <a:off x="6746056" y="5522901"/>
            <a:ext cx="26365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ca-ES" sz="1600" dirty="0">
                <a:sym typeface="Wingdings" panose="05000000000000000000" pitchFamily="2" charset="2"/>
              </a:rPr>
              <a:t>Proposta: -no concretada</a:t>
            </a:r>
          </a:p>
        </p:txBody>
      </p:sp>
      <p:pic>
        <p:nvPicPr>
          <p:cNvPr id="36" name="Gráfico 35" descr="Paneles solares con relleno sólido">
            <a:extLst>
              <a:ext uri="{FF2B5EF4-FFF2-40B4-BE49-F238E27FC236}">
                <a16:creationId xmlns:a16="http://schemas.microsoft.com/office/drawing/2014/main" id="{334C777E-F49B-57E1-6236-237A5314F7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8035" y="4498993"/>
            <a:ext cx="914400" cy="91440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2149119" y="2206983"/>
            <a:ext cx="4596937" cy="442674"/>
          </a:xfrm>
          <a:prstGeom prst="wedgeRoundRectCallout">
            <a:avLst>
              <a:gd name="adj1" fmla="val -21464"/>
              <a:gd name="adj2" fmla="val 7889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dirty="0"/>
              <a:t>Hem de fer sempre el correcte, no el fàcil</a:t>
            </a:r>
            <a:r>
              <a:rPr lang="en-GB" sz="20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9323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BBFF908-5103-F5C4-BAA1-3DBA267F00A2}"/>
              </a:ext>
            </a:extLst>
          </p:cNvPr>
          <p:cNvSpPr/>
          <p:nvPr/>
        </p:nvSpPr>
        <p:spPr>
          <a:xfrm>
            <a:off x="6732233" y="1377132"/>
            <a:ext cx="5092824" cy="46020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AFB9A3-2AC5-772B-5624-8E4466D70765}"/>
              </a:ext>
            </a:extLst>
          </p:cNvPr>
          <p:cNvSpPr txBox="1"/>
          <p:nvPr/>
        </p:nvSpPr>
        <p:spPr>
          <a:xfrm>
            <a:off x="366943" y="108170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Decarbonization</a:t>
            </a:r>
            <a:endParaRPr lang="en-GB" sz="20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BFD8FF1-ACF7-135E-D93F-07822B2F9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83"/>
          <a:stretch/>
        </p:blipFill>
        <p:spPr>
          <a:xfrm>
            <a:off x="529698" y="2032262"/>
            <a:ext cx="5770487" cy="3082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A6B1B5E-3CBE-7E6B-A20E-81F24B69EBF5}"/>
              </a:ext>
            </a:extLst>
          </p:cNvPr>
          <p:cNvSpPr/>
          <p:nvPr/>
        </p:nvSpPr>
        <p:spPr>
          <a:xfrm>
            <a:off x="6732233" y="1394263"/>
            <a:ext cx="5092824" cy="38962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82A45-0296-1E7D-31A9-0F825E6DBDCC}"/>
              </a:ext>
            </a:extLst>
          </p:cNvPr>
          <p:cNvSpPr txBox="1"/>
          <p:nvPr/>
        </p:nvSpPr>
        <p:spPr>
          <a:xfrm>
            <a:off x="8436812" y="1464789"/>
            <a:ext cx="1520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B48C"/>
                </a:solidFill>
              </a:rPr>
              <a:t>Next </a:t>
            </a:r>
            <a:r>
              <a:rPr lang="es-ES" sz="2400" b="1" dirty="0" err="1">
                <a:solidFill>
                  <a:srgbClr val="00B48C"/>
                </a:solidFill>
              </a:rPr>
              <a:t>steps</a:t>
            </a:r>
            <a:endParaRPr lang="en-GB" sz="2400" b="1" dirty="0">
              <a:solidFill>
                <a:srgbClr val="00B48C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2E98AE6-98FD-1B08-2A08-E2A08F10803D}"/>
              </a:ext>
            </a:extLst>
          </p:cNvPr>
          <p:cNvSpPr/>
          <p:nvPr/>
        </p:nvSpPr>
        <p:spPr>
          <a:xfrm>
            <a:off x="6732233" y="1963005"/>
            <a:ext cx="5092824" cy="3344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D9E094-B8C5-396D-814D-45F33C93B4CB}"/>
              </a:ext>
            </a:extLst>
          </p:cNvPr>
          <p:cNvSpPr txBox="1"/>
          <p:nvPr/>
        </p:nvSpPr>
        <p:spPr>
          <a:xfrm>
            <a:off x="7048777" y="2005653"/>
            <a:ext cx="4127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Solar panels at Madrid and Valencia Plants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s-ES" sz="1400" dirty="0"/>
          </a:p>
          <a:p>
            <a:pPr lvl="1"/>
            <a:endParaRPr lang="en-GB" sz="1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EFFBB3C-02BD-AC1D-BC69-1A486943B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033" y="2545184"/>
            <a:ext cx="2289479" cy="114706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CB6129E-1D94-A94D-EBB6-3B99E184A0AE}"/>
              </a:ext>
            </a:extLst>
          </p:cNvPr>
          <p:cNvSpPr txBox="1"/>
          <p:nvPr/>
        </p:nvSpPr>
        <p:spPr>
          <a:xfrm>
            <a:off x="7048776" y="5455951"/>
            <a:ext cx="4687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of green energy at France Plant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4597B31-DC44-D88D-366A-7270BCCBE502}"/>
              </a:ext>
            </a:extLst>
          </p:cNvPr>
          <p:cNvSpPr txBox="1"/>
          <p:nvPr/>
        </p:nvSpPr>
        <p:spPr>
          <a:xfrm>
            <a:off x="205663" y="5384927"/>
            <a:ext cx="3009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 err="1"/>
              <a:t>Scope</a:t>
            </a:r>
            <a:r>
              <a:rPr lang="es-ES" sz="1400" b="1" i="1" dirty="0"/>
              <a:t> 3 </a:t>
            </a:r>
            <a:r>
              <a:rPr lang="es-ES" sz="1400" b="1" i="1" dirty="0" err="1"/>
              <a:t>calculation</a:t>
            </a:r>
            <a:endParaRPr lang="es-ES" sz="1400" b="1" i="1" dirty="0"/>
          </a:p>
          <a:p>
            <a:r>
              <a:rPr lang="es-ES" sz="1400" i="1" dirty="0" err="1"/>
              <a:t>We</a:t>
            </a:r>
            <a:r>
              <a:rPr lang="es-ES" sz="1400" i="1" dirty="0"/>
              <a:t> are </a:t>
            </a:r>
            <a:r>
              <a:rPr lang="es-ES" sz="1400" i="1" dirty="0" err="1"/>
              <a:t>collecting</a:t>
            </a:r>
            <a:r>
              <a:rPr lang="es-ES" sz="1400" i="1" dirty="0"/>
              <a:t> </a:t>
            </a:r>
            <a:r>
              <a:rPr lang="es-ES" sz="1400" i="1" dirty="0" err="1"/>
              <a:t>information</a:t>
            </a:r>
            <a:r>
              <a:rPr lang="es-ES" sz="1400" i="1" dirty="0"/>
              <a:t> </a:t>
            </a:r>
            <a:r>
              <a:rPr lang="es-ES" sz="1400" i="1" dirty="0" err="1"/>
              <a:t>about</a:t>
            </a:r>
            <a:endParaRPr lang="es-ES" sz="1400" i="1" dirty="0"/>
          </a:p>
          <a:p>
            <a:endParaRPr lang="en-GB" sz="1400" dirty="0"/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F23AF79C-CD5F-C993-FFE9-F8A37701FF13}"/>
              </a:ext>
            </a:extLst>
          </p:cNvPr>
          <p:cNvSpPr/>
          <p:nvPr/>
        </p:nvSpPr>
        <p:spPr>
          <a:xfrm>
            <a:off x="3052935" y="5245228"/>
            <a:ext cx="168676" cy="1250847"/>
          </a:xfrm>
          <a:prstGeom prst="leftBracket">
            <a:avLst/>
          </a:prstGeom>
          <a:ln>
            <a:solidFill>
              <a:srgbClr val="00B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FA526A7-3E45-C089-5E28-0E062B2AEC58}"/>
              </a:ext>
            </a:extLst>
          </p:cNvPr>
          <p:cNvSpPr txBox="1"/>
          <p:nvPr/>
        </p:nvSpPr>
        <p:spPr>
          <a:xfrm>
            <a:off x="3092884" y="5245229"/>
            <a:ext cx="3313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rgbClr val="00B48C"/>
              </a:buClr>
              <a:buFont typeface="Wingdings" panose="05000000000000000000" pitchFamily="2" charset="2"/>
              <a:buChar char=""/>
            </a:pPr>
            <a:r>
              <a:rPr lang="en-GB" sz="1200" dirty="0"/>
              <a:t>Mileage of employees with company cars</a:t>
            </a:r>
          </a:p>
          <a:p>
            <a:pPr marL="171450" indent="-171450">
              <a:buClr>
                <a:srgbClr val="00B48C"/>
              </a:buClr>
              <a:buFont typeface="Wingdings" panose="05000000000000000000" pitchFamily="2" charset="2"/>
              <a:buChar char=""/>
            </a:pPr>
            <a:r>
              <a:rPr lang="en-GB" sz="1200" dirty="0"/>
              <a:t>Through </a:t>
            </a:r>
            <a:r>
              <a:rPr lang="en-GB" sz="1200" dirty="0" err="1"/>
              <a:t>travelperk</a:t>
            </a:r>
            <a:r>
              <a:rPr lang="en-GB" sz="1200" dirty="0"/>
              <a:t>: CO</a:t>
            </a:r>
            <a:r>
              <a:rPr lang="en-GB" sz="1200" baseline="-25000" dirty="0"/>
              <a:t>2</a:t>
            </a:r>
            <a:r>
              <a:rPr lang="en-GB" sz="1200" dirty="0"/>
              <a:t> for business flights and trains</a:t>
            </a:r>
          </a:p>
          <a:p>
            <a:pPr marL="171450" indent="-171450">
              <a:buClr>
                <a:srgbClr val="00B48C"/>
              </a:buClr>
              <a:buFont typeface="Wingdings" panose="05000000000000000000" pitchFamily="2" charset="2"/>
              <a:buChar char=""/>
            </a:pPr>
            <a:r>
              <a:rPr lang="en-GB" sz="1200" dirty="0"/>
              <a:t>Mileage of internal shuttle (already reported)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9D18C06E-C00E-6710-A6FD-6DFFE0E8C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CFE75FC4-3A5A-0C29-2E33-C245BA46B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F8E7E8C-9600-FD61-EC94-8893AEEF844F}"/>
              </a:ext>
            </a:extLst>
          </p:cNvPr>
          <p:cNvSpPr txBox="1"/>
          <p:nvPr/>
        </p:nvSpPr>
        <p:spPr>
          <a:xfrm>
            <a:off x="7343255" y="5673798"/>
            <a:ext cx="22942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/>
              <a:t>Pending the change of contract</a:t>
            </a:r>
            <a:endParaRPr lang="en-GB" sz="1200" i="1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717DE68-A515-D71A-9720-2997022BA104}"/>
              </a:ext>
            </a:extLst>
          </p:cNvPr>
          <p:cNvSpPr txBox="1"/>
          <p:nvPr/>
        </p:nvSpPr>
        <p:spPr>
          <a:xfrm>
            <a:off x="7077182" y="2822371"/>
            <a:ext cx="2141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PV installation data</a:t>
            </a:r>
          </a:p>
          <a:p>
            <a:r>
              <a:rPr lang="en-US" sz="1200" dirty="0"/>
              <a:t>Power installed: 80,1 </a:t>
            </a:r>
            <a:r>
              <a:rPr lang="en-US" sz="1200" dirty="0" err="1"/>
              <a:t>kWp</a:t>
            </a:r>
            <a:endParaRPr lang="en-US" sz="1200" dirty="0"/>
          </a:p>
          <a:p>
            <a:r>
              <a:rPr lang="en-US" sz="1200" dirty="0"/>
              <a:t>Annual production: 101 MWh</a:t>
            </a:r>
          </a:p>
          <a:p>
            <a:r>
              <a:rPr lang="en-US" sz="1200" dirty="0"/>
              <a:t>Investment: 85 K€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9697F5A-E15C-AC63-C0CC-D5E87D4FD439}"/>
              </a:ext>
            </a:extLst>
          </p:cNvPr>
          <p:cNvSpPr txBox="1"/>
          <p:nvPr/>
        </p:nvSpPr>
        <p:spPr>
          <a:xfrm>
            <a:off x="7343255" y="2205520"/>
            <a:ext cx="34047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100" i="1"/>
            </a:lvl1pPr>
          </a:lstStyle>
          <a:p>
            <a:r>
              <a:rPr lang="en-US" dirty="0"/>
              <a:t>Modality: self-consumption with surplus compensation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36D8151F-77F9-E18F-FC42-4187AE49D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404" y="3791585"/>
            <a:ext cx="4165257" cy="162060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0B6CB58-1D8A-667C-04DA-A6D504CB3998}"/>
              </a:ext>
            </a:extLst>
          </p:cNvPr>
          <p:cNvSpPr txBox="1"/>
          <p:nvPr/>
        </p:nvSpPr>
        <p:spPr>
          <a:xfrm>
            <a:off x="199247" y="6062823"/>
            <a:ext cx="26980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i="1" dirty="0" err="1"/>
              <a:t>Pending</a:t>
            </a:r>
            <a:endParaRPr lang="es-ES" sz="1400" i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4281F6-745B-7DEF-E4BB-68565D71A024}"/>
              </a:ext>
            </a:extLst>
          </p:cNvPr>
          <p:cNvSpPr txBox="1"/>
          <p:nvPr/>
        </p:nvSpPr>
        <p:spPr>
          <a:xfrm>
            <a:off x="3094774" y="6052166"/>
            <a:ext cx="4248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"/>
            </a:pPr>
            <a:r>
              <a:rPr lang="en-GB" sz="1200" dirty="0"/>
              <a:t>Employees displacements</a:t>
            </a: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"/>
            </a:pPr>
            <a:r>
              <a:rPr lang="en-GB" sz="1200" dirty="0"/>
              <a:t>Products use (environmental product declaration)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3995371-E146-AECB-1DBA-354801AF4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029" y="2940373"/>
            <a:ext cx="160024" cy="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109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Kao Chimigraf V4 16-9.potx" id="{5C07A68C-3514-4CCD-800E-112F34A6164B}" vid="{49C9E94A-38D1-4E90-B69F-1F3F2DD20108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Kao Chimigraf V4 16-9.potx" id="{5C07A68C-3514-4CCD-800E-112F34A6164B}" vid="{FE90BCED-EDA6-43E9-A7B8-3AF54B0CE8CB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A0DF55BC6DBE04D80D5CD9C508CB23E" ma:contentTypeVersion="9" ma:contentTypeDescription="新しいドキュメントを作成します。" ma:contentTypeScope="" ma:versionID="7f421824fa6767d84f533f44ec9d0cf1">
  <xsd:schema xmlns:xsd="http://www.w3.org/2001/XMLSchema" xmlns:xs="http://www.w3.org/2001/XMLSchema" xmlns:p="http://schemas.microsoft.com/office/2006/metadata/properties" xmlns:ns3="53435958-5f25-42ef-b910-373c910d3ddd" targetNamespace="http://schemas.microsoft.com/office/2006/metadata/properties" ma:root="true" ma:fieldsID="1c9abc6ed1eb2248ffe5738248eafae2" ns3:_="">
    <xsd:import namespace="53435958-5f25-42ef-b910-373c910d3d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35958-5f25-42ef-b910-373c910d3d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440CA5-4E53-47AA-AA57-B3F2C9153C47}">
  <ds:schemaRefs>
    <ds:schemaRef ds:uri="http://schemas.openxmlformats.org/package/2006/metadata/core-properties"/>
    <ds:schemaRef ds:uri="http://purl.org/dc/terms/"/>
    <ds:schemaRef ds:uri="53435958-5f25-42ef-b910-373c910d3ddd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401292-56C1-4B2B-B4E9-EF85965BA6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882680-E60F-4BF0-AD49-6727A3BB66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435958-5f25-42ef-b910-373c910d3d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Kao Chimigraf V4 16-9_formato</Template>
  <TotalTime>1681</TotalTime>
  <Words>548</Words>
  <Application>Microsoft Office PowerPoint</Application>
  <PresentationFormat>Panorámica</PresentationFormat>
  <Paragraphs>57</Paragraphs>
  <Slides>10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Courier New</vt:lpstr>
      <vt:lpstr>Wingdings</vt:lpstr>
      <vt:lpstr>Tema2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Patiño, Jordi</dc:creator>
  <cp:lastModifiedBy>Josep Casas Cristofol | Cecot</cp:lastModifiedBy>
  <cp:revision>70</cp:revision>
  <cp:lastPrinted>2017-06-13T15:42:39Z</cp:lastPrinted>
  <dcterms:created xsi:type="dcterms:W3CDTF">2023-05-29T09:24:59Z</dcterms:created>
  <dcterms:modified xsi:type="dcterms:W3CDTF">2023-06-19T15:14:31Z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0x0101004A0DF55BC6DBE04D80D5CD9C508CB23E</vt:lpwstr>
  </property>
</Properties>
</file>