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6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EDE0D1"/>
    <a:srgbClr val="A8641B"/>
    <a:srgbClr val="E9D6E8"/>
    <a:srgbClr val="93358D"/>
    <a:srgbClr val="CCE9EF"/>
    <a:srgbClr val="0191B3"/>
    <a:srgbClr val="E3F1D2"/>
    <a:srgbClr val="76BB20"/>
    <a:srgbClr val="FBE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69361" autoAdjust="0"/>
  </p:normalViewPr>
  <p:slideViewPr>
    <p:cSldViewPr snapToGrid="0">
      <p:cViewPr varScale="1">
        <p:scale>
          <a:sx n="63" d="100"/>
          <a:sy n="63" d="100"/>
        </p:scale>
        <p:origin x="764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4A618-3A4A-46FD-9551-E6192C3455A0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67A8A8B-085E-4E61-A610-E20E30123CA3}">
      <dgm:prSet phldrT="[Texto]" custT="1"/>
      <dgm:spPr/>
      <dgm:t>
        <a:bodyPr/>
        <a:lstStyle/>
        <a:p>
          <a:r>
            <a:rPr lang="en-GB" sz="1400" dirty="0"/>
            <a:t>DO-NOTHING CASE</a:t>
          </a:r>
        </a:p>
      </dgm:t>
    </dgm:pt>
    <dgm:pt modelId="{23A719EC-59CD-4AF1-BCF6-3A769B2C6955}" type="parTrans" cxnId="{DD49EFCE-E151-4C2D-AE06-AD9A0191EAC9}">
      <dgm:prSet/>
      <dgm:spPr/>
      <dgm:t>
        <a:bodyPr/>
        <a:lstStyle/>
        <a:p>
          <a:endParaRPr lang="en-GB" sz="1400"/>
        </a:p>
      </dgm:t>
    </dgm:pt>
    <dgm:pt modelId="{3716C375-D209-4977-8781-1851C076E9F4}" type="sibTrans" cxnId="{DD49EFCE-E151-4C2D-AE06-AD9A0191EAC9}">
      <dgm:prSet/>
      <dgm:spPr/>
      <dgm:t>
        <a:bodyPr/>
        <a:lstStyle/>
        <a:p>
          <a:endParaRPr lang="en-GB" sz="1400"/>
        </a:p>
      </dgm:t>
    </dgm:pt>
    <dgm:pt modelId="{F21D6D5B-1228-4B85-AA2C-0EC9E9EC9F81}">
      <dgm:prSet phldrT="[Texto]" custT="1"/>
      <dgm:spPr/>
      <dgm:t>
        <a:bodyPr/>
        <a:lstStyle/>
        <a:p>
          <a:r>
            <a:rPr lang="en-GB" sz="1400" dirty="0"/>
            <a:t>SWOT</a:t>
          </a:r>
        </a:p>
      </dgm:t>
    </dgm:pt>
    <dgm:pt modelId="{159552BE-D108-4B26-BFFA-0D805D062797}" type="parTrans" cxnId="{3239BCF4-577A-471B-8D51-611F9C6427D5}">
      <dgm:prSet/>
      <dgm:spPr/>
      <dgm:t>
        <a:bodyPr/>
        <a:lstStyle/>
        <a:p>
          <a:endParaRPr lang="en-GB" sz="1400"/>
        </a:p>
      </dgm:t>
    </dgm:pt>
    <dgm:pt modelId="{C93A08B5-B5E9-4538-9C0B-4F5D4349D8E3}" type="sibTrans" cxnId="{3239BCF4-577A-471B-8D51-611F9C6427D5}">
      <dgm:prSet/>
      <dgm:spPr/>
      <dgm:t>
        <a:bodyPr/>
        <a:lstStyle/>
        <a:p>
          <a:endParaRPr lang="en-GB" sz="1400"/>
        </a:p>
      </dgm:t>
    </dgm:pt>
    <dgm:pt modelId="{158E0B4C-C449-41F4-84E9-F19E8345642D}">
      <dgm:prSet phldrT="[Texto]" custT="1"/>
      <dgm:spPr/>
      <dgm:t>
        <a:bodyPr/>
        <a:lstStyle/>
        <a:p>
          <a:r>
            <a:rPr lang="en-GB" sz="1400" dirty="0"/>
            <a:t>ANALYSIS OF ALTERNATIVES</a:t>
          </a:r>
        </a:p>
      </dgm:t>
    </dgm:pt>
    <dgm:pt modelId="{A0E504B7-3EC0-4272-B6E5-9DF1965D72E2}" type="parTrans" cxnId="{14F22865-90BE-4E5C-BBD4-35575D823267}">
      <dgm:prSet/>
      <dgm:spPr/>
      <dgm:t>
        <a:bodyPr/>
        <a:lstStyle/>
        <a:p>
          <a:endParaRPr lang="en-GB" sz="1400"/>
        </a:p>
      </dgm:t>
    </dgm:pt>
    <dgm:pt modelId="{0FF3B223-E19E-4C30-BADF-0299559CB269}" type="sibTrans" cxnId="{14F22865-90BE-4E5C-BBD4-35575D823267}">
      <dgm:prSet/>
      <dgm:spPr/>
      <dgm:t>
        <a:bodyPr/>
        <a:lstStyle/>
        <a:p>
          <a:endParaRPr lang="en-GB" sz="1400"/>
        </a:p>
      </dgm:t>
    </dgm:pt>
    <dgm:pt modelId="{27E590C3-3BB6-46B9-A0D8-6A5DFBE2C544}">
      <dgm:prSet phldrT="[Texto]" custT="1"/>
      <dgm:spPr/>
      <dgm:t>
        <a:bodyPr/>
        <a:lstStyle/>
        <a:p>
          <a:r>
            <a:rPr lang="en-GB" sz="1400" dirty="0"/>
            <a:t>ROADMAP</a:t>
          </a:r>
        </a:p>
      </dgm:t>
    </dgm:pt>
    <dgm:pt modelId="{13901430-EA6E-415B-A730-0B99CF6E4D60}" type="parTrans" cxnId="{03F750DC-26F6-4870-AF07-BCD2FEA36E32}">
      <dgm:prSet/>
      <dgm:spPr/>
      <dgm:t>
        <a:bodyPr/>
        <a:lstStyle/>
        <a:p>
          <a:endParaRPr lang="en-GB" sz="1400"/>
        </a:p>
      </dgm:t>
    </dgm:pt>
    <dgm:pt modelId="{A0B9290A-E25B-4852-8211-55F4F0AFC96C}" type="sibTrans" cxnId="{03F750DC-26F6-4870-AF07-BCD2FEA36E32}">
      <dgm:prSet/>
      <dgm:spPr/>
      <dgm:t>
        <a:bodyPr/>
        <a:lstStyle/>
        <a:p>
          <a:endParaRPr lang="en-GB" sz="1400"/>
        </a:p>
      </dgm:t>
    </dgm:pt>
    <dgm:pt modelId="{A4CC9D09-4DD9-4CB7-844B-76BEA7276415}" type="pres">
      <dgm:prSet presAssocID="{B5C4A618-3A4A-46FD-9551-E6192C3455A0}" presName="Name0" presStyleCnt="0">
        <dgm:presLayoutVars>
          <dgm:dir/>
          <dgm:animLvl val="lvl"/>
          <dgm:resizeHandles val="exact"/>
        </dgm:presLayoutVars>
      </dgm:prSet>
      <dgm:spPr/>
    </dgm:pt>
    <dgm:pt modelId="{7B27146F-AEBF-4E75-AE59-08129D41661E}" type="pres">
      <dgm:prSet presAssocID="{267A8A8B-085E-4E61-A610-E20E30123CA3}" presName="parTxOnly" presStyleLbl="node1" presStyleIdx="0" presStyleCnt="4" custScaleX="153744">
        <dgm:presLayoutVars>
          <dgm:chMax val="0"/>
          <dgm:chPref val="0"/>
          <dgm:bulletEnabled val="1"/>
        </dgm:presLayoutVars>
      </dgm:prSet>
      <dgm:spPr/>
    </dgm:pt>
    <dgm:pt modelId="{435D5723-F692-4F22-A12D-391229E3A1E9}" type="pres">
      <dgm:prSet presAssocID="{3716C375-D209-4977-8781-1851C076E9F4}" presName="parTxOnlySpace" presStyleCnt="0"/>
      <dgm:spPr/>
    </dgm:pt>
    <dgm:pt modelId="{C00DB3C9-B134-4B2A-B37E-61AFEEC144EC}" type="pres">
      <dgm:prSet presAssocID="{F21D6D5B-1228-4B85-AA2C-0EC9E9EC9F81}" presName="parTxOnly" presStyleLbl="node1" presStyleIdx="1" presStyleCnt="4" custScaleX="72517">
        <dgm:presLayoutVars>
          <dgm:chMax val="0"/>
          <dgm:chPref val="0"/>
          <dgm:bulletEnabled val="1"/>
        </dgm:presLayoutVars>
      </dgm:prSet>
      <dgm:spPr/>
    </dgm:pt>
    <dgm:pt modelId="{9B3913E6-53F6-4FC3-BFDE-4EA22CE94C5F}" type="pres">
      <dgm:prSet presAssocID="{C93A08B5-B5E9-4538-9C0B-4F5D4349D8E3}" presName="parTxOnlySpace" presStyleCnt="0"/>
      <dgm:spPr/>
    </dgm:pt>
    <dgm:pt modelId="{F2BC9C81-1B5B-4D14-B516-386B95758C1D}" type="pres">
      <dgm:prSet presAssocID="{158E0B4C-C449-41F4-84E9-F19E8345642D}" presName="parTxOnly" presStyleLbl="node1" presStyleIdx="2" presStyleCnt="4" custScaleX="158736">
        <dgm:presLayoutVars>
          <dgm:chMax val="0"/>
          <dgm:chPref val="0"/>
          <dgm:bulletEnabled val="1"/>
        </dgm:presLayoutVars>
      </dgm:prSet>
      <dgm:spPr/>
    </dgm:pt>
    <dgm:pt modelId="{97140950-D405-47CE-B725-CD6BC77C5529}" type="pres">
      <dgm:prSet presAssocID="{0FF3B223-E19E-4C30-BADF-0299559CB269}" presName="parTxOnlySpace" presStyleCnt="0"/>
      <dgm:spPr/>
    </dgm:pt>
    <dgm:pt modelId="{8E681EBB-4C0E-442E-9E05-442D09E2F851}" type="pres">
      <dgm:prSet presAssocID="{27E590C3-3BB6-46B9-A0D8-6A5DFBE2C544}" presName="parTxOnly" presStyleLbl="node1" presStyleIdx="3" presStyleCnt="4" custScaleX="67995" custLinFactNeighborX="5761" custLinFactNeighborY="246">
        <dgm:presLayoutVars>
          <dgm:chMax val="0"/>
          <dgm:chPref val="0"/>
          <dgm:bulletEnabled val="1"/>
        </dgm:presLayoutVars>
      </dgm:prSet>
      <dgm:spPr/>
    </dgm:pt>
  </dgm:ptLst>
  <dgm:cxnLst>
    <dgm:cxn modelId="{8BAE1F25-602B-4444-814F-750E5C4048C1}" type="presOf" srcId="{267A8A8B-085E-4E61-A610-E20E30123CA3}" destId="{7B27146F-AEBF-4E75-AE59-08129D41661E}" srcOrd="0" destOrd="0" presId="urn:microsoft.com/office/officeart/2005/8/layout/chevron1"/>
    <dgm:cxn modelId="{91E5A736-E084-4C99-8884-1C6095614376}" type="presOf" srcId="{F21D6D5B-1228-4B85-AA2C-0EC9E9EC9F81}" destId="{C00DB3C9-B134-4B2A-B37E-61AFEEC144EC}" srcOrd="0" destOrd="0" presId="urn:microsoft.com/office/officeart/2005/8/layout/chevron1"/>
    <dgm:cxn modelId="{14F22865-90BE-4E5C-BBD4-35575D823267}" srcId="{B5C4A618-3A4A-46FD-9551-E6192C3455A0}" destId="{158E0B4C-C449-41F4-84E9-F19E8345642D}" srcOrd="2" destOrd="0" parTransId="{A0E504B7-3EC0-4272-B6E5-9DF1965D72E2}" sibTransId="{0FF3B223-E19E-4C30-BADF-0299559CB269}"/>
    <dgm:cxn modelId="{95E9C687-B305-403C-ACCE-230B3A172D08}" type="presOf" srcId="{27E590C3-3BB6-46B9-A0D8-6A5DFBE2C544}" destId="{8E681EBB-4C0E-442E-9E05-442D09E2F851}" srcOrd="0" destOrd="0" presId="urn:microsoft.com/office/officeart/2005/8/layout/chevron1"/>
    <dgm:cxn modelId="{186BABB4-3891-4113-990D-863F7BD16E53}" type="presOf" srcId="{B5C4A618-3A4A-46FD-9551-E6192C3455A0}" destId="{A4CC9D09-4DD9-4CB7-844B-76BEA7276415}" srcOrd="0" destOrd="0" presId="urn:microsoft.com/office/officeart/2005/8/layout/chevron1"/>
    <dgm:cxn modelId="{DD49EFCE-E151-4C2D-AE06-AD9A0191EAC9}" srcId="{B5C4A618-3A4A-46FD-9551-E6192C3455A0}" destId="{267A8A8B-085E-4E61-A610-E20E30123CA3}" srcOrd="0" destOrd="0" parTransId="{23A719EC-59CD-4AF1-BCF6-3A769B2C6955}" sibTransId="{3716C375-D209-4977-8781-1851C076E9F4}"/>
    <dgm:cxn modelId="{03F750DC-26F6-4870-AF07-BCD2FEA36E32}" srcId="{B5C4A618-3A4A-46FD-9551-E6192C3455A0}" destId="{27E590C3-3BB6-46B9-A0D8-6A5DFBE2C544}" srcOrd="3" destOrd="0" parTransId="{13901430-EA6E-415B-A730-0B99CF6E4D60}" sibTransId="{A0B9290A-E25B-4852-8211-55F4F0AFC96C}"/>
    <dgm:cxn modelId="{248890F3-8D53-4C06-906D-8AF4F1DD4012}" type="presOf" srcId="{158E0B4C-C449-41F4-84E9-F19E8345642D}" destId="{F2BC9C81-1B5B-4D14-B516-386B95758C1D}" srcOrd="0" destOrd="0" presId="urn:microsoft.com/office/officeart/2005/8/layout/chevron1"/>
    <dgm:cxn modelId="{3239BCF4-577A-471B-8D51-611F9C6427D5}" srcId="{B5C4A618-3A4A-46FD-9551-E6192C3455A0}" destId="{F21D6D5B-1228-4B85-AA2C-0EC9E9EC9F81}" srcOrd="1" destOrd="0" parTransId="{159552BE-D108-4B26-BFFA-0D805D062797}" sibTransId="{C93A08B5-B5E9-4538-9C0B-4F5D4349D8E3}"/>
    <dgm:cxn modelId="{EBA44804-332E-4390-8E88-D16A961B3DDD}" type="presParOf" srcId="{A4CC9D09-4DD9-4CB7-844B-76BEA7276415}" destId="{7B27146F-AEBF-4E75-AE59-08129D41661E}" srcOrd="0" destOrd="0" presId="urn:microsoft.com/office/officeart/2005/8/layout/chevron1"/>
    <dgm:cxn modelId="{F3090A54-53D8-40A9-96E9-23ABB812F490}" type="presParOf" srcId="{A4CC9D09-4DD9-4CB7-844B-76BEA7276415}" destId="{435D5723-F692-4F22-A12D-391229E3A1E9}" srcOrd="1" destOrd="0" presId="urn:microsoft.com/office/officeart/2005/8/layout/chevron1"/>
    <dgm:cxn modelId="{1CD9FECE-E7DC-4342-968A-F5D87BF38E88}" type="presParOf" srcId="{A4CC9D09-4DD9-4CB7-844B-76BEA7276415}" destId="{C00DB3C9-B134-4B2A-B37E-61AFEEC144EC}" srcOrd="2" destOrd="0" presId="urn:microsoft.com/office/officeart/2005/8/layout/chevron1"/>
    <dgm:cxn modelId="{3A0ED6B5-53FC-43D0-A59F-E5FE24763759}" type="presParOf" srcId="{A4CC9D09-4DD9-4CB7-844B-76BEA7276415}" destId="{9B3913E6-53F6-4FC3-BFDE-4EA22CE94C5F}" srcOrd="3" destOrd="0" presId="urn:microsoft.com/office/officeart/2005/8/layout/chevron1"/>
    <dgm:cxn modelId="{A710CA4D-E31A-4358-866A-8381CCCBD429}" type="presParOf" srcId="{A4CC9D09-4DD9-4CB7-844B-76BEA7276415}" destId="{F2BC9C81-1B5B-4D14-B516-386B95758C1D}" srcOrd="4" destOrd="0" presId="urn:microsoft.com/office/officeart/2005/8/layout/chevron1"/>
    <dgm:cxn modelId="{777F22BC-1505-41E6-ADB4-39EB35337A46}" type="presParOf" srcId="{A4CC9D09-4DD9-4CB7-844B-76BEA7276415}" destId="{97140950-D405-47CE-B725-CD6BC77C5529}" srcOrd="5" destOrd="0" presId="urn:microsoft.com/office/officeart/2005/8/layout/chevron1"/>
    <dgm:cxn modelId="{466E24C5-C940-4779-96A1-32A0C8C6D94B}" type="presParOf" srcId="{A4CC9D09-4DD9-4CB7-844B-76BEA7276415}" destId="{8E681EBB-4C0E-442E-9E05-442D09E2F85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1E47EB-DA04-4FFC-820A-F14423D8C471}" type="doc">
      <dgm:prSet loTypeId="urn:microsoft.com/office/officeart/2005/8/layout/cycle1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CAA9819-7FE4-4A9C-A43C-E8EFC9663741}">
      <dgm:prSet phldrT="[Texto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OPEX </a:t>
          </a:r>
        </a:p>
      </dgm:t>
    </dgm:pt>
    <dgm:pt modelId="{63583FD9-EF35-436F-920A-9BC42066D790}" type="parTrans" cxnId="{BCF6E12D-EB42-4F6F-96D3-DD8CAB0FA200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59776AD9-FDC5-4DEC-98FB-4E8EDF80973B}" type="sibTrans" cxnId="{BCF6E12D-EB42-4F6F-96D3-DD8CAB0FA200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D025256F-98BE-4933-B3CD-A1D738CEAA81}">
      <dgm:prSet phldrT="[Texto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Emissions</a:t>
          </a:r>
        </a:p>
      </dgm:t>
    </dgm:pt>
    <dgm:pt modelId="{D0FF8A6E-A922-4488-89F8-42108F31D980}" type="parTrans" cxnId="{A39E7447-2CBE-40AD-AADB-F48E8345B8C4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C0926C09-B242-4415-8A13-F3EE3CF16520}" type="sibTrans" cxnId="{A39E7447-2CBE-40AD-AADB-F48E8345B8C4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B1211AE7-BE05-47D6-8509-C0D5503C83D7}">
      <dgm:prSet phldrT="[Texto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Process integration</a:t>
          </a:r>
        </a:p>
      </dgm:t>
    </dgm:pt>
    <dgm:pt modelId="{4C5D23BA-6EE6-4B8D-9216-A49DE3B4CDD4}" type="parTrans" cxnId="{636E6F1F-4C2C-4D97-BA8D-60E8E9692A98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0DD29AE1-9128-4DDB-A57A-9630921601D0}" type="sibTrans" cxnId="{636E6F1F-4C2C-4D97-BA8D-60E8E9692A98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0E90F988-A109-44B6-975F-C4D05D1D625C}">
      <dgm:prSet phldrT="[Texto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Security of energy supply</a:t>
          </a:r>
        </a:p>
      </dgm:t>
    </dgm:pt>
    <dgm:pt modelId="{3F0CEF33-A84A-4432-979C-27420FDC8568}" type="parTrans" cxnId="{C28D2350-7D5F-4FB9-B74D-85E4D8599EF0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0C267947-B6DA-4DC8-9A45-264DBF37A8F7}" type="sibTrans" cxnId="{C28D2350-7D5F-4FB9-B74D-85E4D8599EF0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5796831C-21A8-4B4C-A4F3-5E1A1822C3AC}">
      <dgm:prSet phldrT="[Texto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Investment</a:t>
          </a:r>
        </a:p>
      </dgm:t>
    </dgm:pt>
    <dgm:pt modelId="{D7CDE9F3-9201-4E4E-A7D1-F4E3BF998F1B}" type="parTrans" cxnId="{A64786EC-9113-4605-9FA3-B28D32B86B97}">
      <dgm:prSet/>
      <dgm:spPr/>
      <dgm:t>
        <a:bodyPr/>
        <a:lstStyle/>
        <a:p>
          <a:endParaRPr lang="en-GB" sz="4400" b="1">
            <a:latin typeface="+mj-lt"/>
          </a:endParaRPr>
        </a:p>
      </dgm:t>
    </dgm:pt>
    <dgm:pt modelId="{B037737B-3E3E-4D8C-A170-675A442E79D8}" type="sibTrans" cxnId="{A64786EC-9113-4605-9FA3-B28D32B86B97}">
      <dgm:prSet/>
      <dgm:spPr/>
      <dgm:t>
        <a:bodyPr/>
        <a:lstStyle/>
        <a:p>
          <a:endParaRPr lang="en-GB" sz="6600" b="1">
            <a:latin typeface="+mj-lt"/>
          </a:endParaRPr>
        </a:p>
      </dgm:t>
    </dgm:pt>
    <dgm:pt modelId="{A4831853-4305-45DE-A25D-2067DD25FB46}" type="pres">
      <dgm:prSet presAssocID="{CA1E47EB-DA04-4FFC-820A-F14423D8C471}" presName="cycle" presStyleCnt="0">
        <dgm:presLayoutVars>
          <dgm:dir/>
          <dgm:resizeHandles val="exact"/>
        </dgm:presLayoutVars>
      </dgm:prSet>
      <dgm:spPr/>
    </dgm:pt>
    <dgm:pt modelId="{70E48CEE-C76B-410D-A40E-663C1F04A2A6}" type="pres">
      <dgm:prSet presAssocID="{9CAA9819-7FE4-4A9C-A43C-E8EFC9663741}" presName="dummy" presStyleCnt="0"/>
      <dgm:spPr/>
    </dgm:pt>
    <dgm:pt modelId="{7AE97741-89C7-456E-9C34-3C4D617A5191}" type="pres">
      <dgm:prSet presAssocID="{9CAA9819-7FE4-4A9C-A43C-E8EFC9663741}" presName="node" presStyleLbl="revTx" presStyleIdx="0" presStyleCnt="5" custScaleX="99631" custScaleY="55696" custRadScaleRad="99076" custRadScaleInc="18729">
        <dgm:presLayoutVars>
          <dgm:bulletEnabled val="1"/>
        </dgm:presLayoutVars>
      </dgm:prSet>
      <dgm:spPr/>
    </dgm:pt>
    <dgm:pt modelId="{60CEFBB0-48DB-4BBF-AEE3-A5893D273456}" type="pres">
      <dgm:prSet presAssocID="{59776AD9-FDC5-4DEC-98FB-4E8EDF80973B}" presName="sibTrans" presStyleLbl="node1" presStyleIdx="0" presStyleCnt="5"/>
      <dgm:spPr/>
    </dgm:pt>
    <dgm:pt modelId="{34A9CBED-6B50-4394-9ECA-4FDBBD36DED9}" type="pres">
      <dgm:prSet presAssocID="{D025256F-98BE-4933-B3CD-A1D738CEAA81}" presName="dummy" presStyleCnt="0"/>
      <dgm:spPr/>
    </dgm:pt>
    <dgm:pt modelId="{F9350811-5DF6-4B8E-9E3F-82722995C9FB}" type="pres">
      <dgm:prSet presAssocID="{D025256F-98BE-4933-B3CD-A1D738CEAA81}" presName="node" presStyleLbl="revTx" presStyleIdx="1" presStyleCnt="5" custScaleX="151360" custScaleY="91763">
        <dgm:presLayoutVars>
          <dgm:bulletEnabled val="1"/>
        </dgm:presLayoutVars>
      </dgm:prSet>
      <dgm:spPr/>
    </dgm:pt>
    <dgm:pt modelId="{1B4BFAC4-7033-4723-97CE-71835B5D5555}" type="pres">
      <dgm:prSet presAssocID="{C0926C09-B242-4415-8A13-F3EE3CF16520}" presName="sibTrans" presStyleLbl="node1" presStyleIdx="1" presStyleCnt="5"/>
      <dgm:spPr/>
    </dgm:pt>
    <dgm:pt modelId="{091A1D94-9080-445B-BCAD-53DE2D82727C}" type="pres">
      <dgm:prSet presAssocID="{B1211AE7-BE05-47D6-8509-C0D5503C83D7}" presName="dummy" presStyleCnt="0"/>
      <dgm:spPr/>
    </dgm:pt>
    <dgm:pt modelId="{1097C859-991F-4C90-B11A-3F5EA7CF9C9C}" type="pres">
      <dgm:prSet presAssocID="{B1211AE7-BE05-47D6-8509-C0D5503C83D7}" presName="node" presStyleLbl="revTx" presStyleIdx="2" presStyleCnt="5" custScaleX="151348">
        <dgm:presLayoutVars>
          <dgm:bulletEnabled val="1"/>
        </dgm:presLayoutVars>
      </dgm:prSet>
      <dgm:spPr/>
    </dgm:pt>
    <dgm:pt modelId="{03CE74FC-1680-4444-8F98-680FFE17439C}" type="pres">
      <dgm:prSet presAssocID="{0DD29AE1-9128-4DDB-A57A-9630921601D0}" presName="sibTrans" presStyleLbl="node1" presStyleIdx="2" presStyleCnt="5"/>
      <dgm:spPr/>
    </dgm:pt>
    <dgm:pt modelId="{3B7B8152-3155-4713-8700-9B411E35928A}" type="pres">
      <dgm:prSet presAssocID="{0E90F988-A109-44B6-975F-C4D05D1D625C}" presName="dummy" presStyleCnt="0"/>
      <dgm:spPr/>
    </dgm:pt>
    <dgm:pt modelId="{EA8C8220-6033-484D-BA27-6E7D8871D522}" type="pres">
      <dgm:prSet presAssocID="{0E90F988-A109-44B6-975F-C4D05D1D625C}" presName="node" presStyleLbl="revTx" presStyleIdx="3" presStyleCnt="5" custScaleX="137297" custScaleY="99706" custRadScaleRad="98424" custRadScaleInc="12829">
        <dgm:presLayoutVars>
          <dgm:bulletEnabled val="1"/>
        </dgm:presLayoutVars>
      </dgm:prSet>
      <dgm:spPr/>
    </dgm:pt>
    <dgm:pt modelId="{3CD3A9E1-179E-4E70-BF2D-B1D25DD6EE1D}" type="pres">
      <dgm:prSet presAssocID="{0C267947-B6DA-4DC8-9A45-264DBF37A8F7}" presName="sibTrans" presStyleLbl="node1" presStyleIdx="3" presStyleCnt="5"/>
      <dgm:spPr/>
    </dgm:pt>
    <dgm:pt modelId="{3BD89C88-0956-40C3-AC9C-F7BD311271D1}" type="pres">
      <dgm:prSet presAssocID="{5796831C-21A8-4B4C-A4F3-5E1A1822C3AC}" presName="dummy" presStyleCnt="0"/>
      <dgm:spPr/>
    </dgm:pt>
    <dgm:pt modelId="{CE732B53-CA7E-478F-9777-FDCFBC7C4B29}" type="pres">
      <dgm:prSet presAssocID="{5796831C-21A8-4B4C-A4F3-5E1A1822C3AC}" presName="node" presStyleLbl="revTx" presStyleIdx="4" presStyleCnt="5" custScaleX="163358" custScaleY="55700" custRadScaleRad="98165" custRadScaleInc="-29725">
        <dgm:presLayoutVars>
          <dgm:bulletEnabled val="1"/>
        </dgm:presLayoutVars>
      </dgm:prSet>
      <dgm:spPr/>
    </dgm:pt>
    <dgm:pt modelId="{D79672A3-9C53-4009-B4D2-51BB27A4C42B}" type="pres">
      <dgm:prSet presAssocID="{B037737B-3E3E-4D8C-A170-675A442E79D8}" presName="sibTrans" presStyleLbl="node1" presStyleIdx="4" presStyleCnt="5" custScaleX="113684"/>
      <dgm:spPr/>
    </dgm:pt>
  </dgm:ptLst>
  <dgm:cxnLst>
    <dgm:cxn modelId="{D37F2E18-2B92-4A9D-BCE3-98EBC5802AAA}" type="presOf" srcId="{B1211AE7-BE05-47D6-8509-C0D5503C83D7}" destId="{1097C859-991F-4C90-B11A-3F5EA7CF9C9C}" srcOrd="0" destOrd="0" presId="urn:microsoft.com/office/officeart/2005/8/layout/cycle1"/>
    <dgm:cxn modelId="{4CDFF718-6EE7-4652-8159-497655CE2BAC}" type="presOf" srcId="{0DD29AE1-9128-4DDB-A57A-9630921601D0}" destId="{03CE74FC-1680-4444-8F98-680FFE17439C}" srcOrd="0" destOrd="0" presId="urn:microsoft.com/office/officeart/2005/8/layout/cycle1"/>
    <dgm:cxn modelId="{B0026319-F58A-4B19-AAD8-21CE7C602021}" type="presOf" srcId="{0E90F988-A109-44B6-975F-C4D05D1D625C}" destId="{EA8C8220-6033-484D-BA27-6E7D8871D522}" srcOrd="0" destOrd="0" presId="urn:microsoft.com/office/officeart/2005/8/layout/cycle1"/>
    <dgm:cxn modelId="{2347561B-069A-4B8B-AAC7-6CF5C4329EB9}" type="presOf" srcId="{B037737B-3E3E-4D8C-A170-675A442E79D8}" destId="{D79672A3-9C53-4009-B4D2-51BB27A4C42B}" srcOrd="0" destOrd="0" presId="urn:microsoft.com/office/officeart/2005/8/layout/cycle1"/>
    <dgm:cxn modelId="{636E6F1F-4C2C-4D97-BA8D-60E8E9692A98}" srcId="{CA1E47EB-DA04-4FFC-820A-F14423D8C471}" destId="{B1211AE7-BE05-47D6-8509-C0D5503C83D7}" srcOrd="2" destOrd="0" parTransId="{4C5D23BA-6EE6-4B8D-9216-A49DE3B4CDD4}" sibTransId="{0DD29AE1-9128-4DDB-A57A-9630921601D0}"/>
    <dgm:cxn modelId="{7C7E3C24-8B00-489E-AEB4-E0E6F22FCA0F}" type="presOf" srcId="{9CAA9819-7FE4-4A9C-A43C-E8EFC9663741}" destId="{7AE97741-89C7-456E-9C34-3C4D617A5191}" srcOrd="0" destOrd="0" presId="urn:microsoft.com/office/officeart/2005/8/layout/cycle1"/>
    <dgm:cxn modelId="{BCF6E12D-EB42-4F6F-96D3-DD8CAB0FA200}" srcId="{CA1E47EB-DA04-4FFC-820A-F14423D8C471}" destId="{9CAA9819-7FE4-4A9C-A43C-E8EFC9663741}" srcOrd="0" destOrd="0" parTransId="{63583FD9-EF35-436F-920A-9BC42066D790}" sibTransId="{59776AD9-FDC5-4DEC-98FB-4E8EDF80973B}"/>
    <dgm:cxn modelId="{1A319730-083D-418F-BD73-DDED78530875}" type="presOf" srcId="{CA1E47EB-DA04-4FFC-820A-F14423D8C471}" destId="{A4831853-4305-45DE-A25D-2067DD25FB46}" srcOrd="0" destOrd="0" presId="urn:microsoft.com/office/officeart/2005/8/layout/cycle1"/>
    <dgm:cxn modelId="{A39E7447-2CBE-40AD-AADB-F48E8345B8C4}" srcId="{CA1E47EB-DA04-4FFC-820A-F14423D8C471}" destId="{D025256F-98BE-4933-B3CD-A1D738CEAA81}" srcOrd="1" destOrd="0" parTransId="{D0FF8A6E-A922-4488-89F8-42108F31D980}" sibTransId="{C0926C09-B242-4415-8A13-F3EE3CF16520}"/>
    <dgm:cxn modelId="{C28D2350-7D5F-4FB9-B74D-85E4D8599EF0}" srcId="{CA1E47EB-DA04-4FFC-820A-F14423D8C471}" destId="{0E90F988-A109-44B6-975F-C4D05D1D625C}" srcOrd="3" destOrd="0" parTransId="{3F0CEF33-A84A-4432-979C-27420FDC8568}" sibTransId="{0C267947-B6DA-4DC8-9A45-264DBF37A8F7}"/>
    <dgm:cxn modelId="{35649E7E-1897-40E6-84A0-0A499D6FE377}" type="presOf" srcId="{0C267947-B6DA-4DC8-9A45-264DBF37A8F7}" destId="{3CD3A9E1-179E-4E70-BF2D-B1D25DD6EE1D}" srcOrd="0" destOrd="0" presId="urn:microsoft.com/office/officeart/2005/8/layout/cycle1"/>
    <dgm:cxn modelId="{EAB9CD86-43EF-43A7-868E-A4F5A91C5AD0}" type="presOf" srcId="{C0926C09-B242-4415-8A13-F3EE3CF16520}" destId="{1B4BFAC4-7033-4723-97CE-71835B5D5555}" srcOrd="0" destOrd="0" presId="urn:microsoft.com/office/officeart/2005/8/layout/cycle1"/>
    <dgm:cxn modelId="{72A4BE9C-193C-4D7A-AFD8-D71AEF556949}" type="presOf" srcId="{5796831C-21A8-4B4C-A4F3-5E1A1822C3AC}" destId="{CE732B53-CA7E-478F-9777-FDCFBC7C4B29}" srcOrd="0" destOrd="0" presId="urn:microsoft.com/office/officeart/2005/8/layout/cycle1"/>
    <dgm:cxn modelId="{67D782BF-2B88-4839-9106-3D73A6B53510}" type="presOf" srcId="{59776AD9-FDC5-4DEC-98FB-4E8EDF80973B}" destId="{60CEFBB0-48DB-4BBF-AEE3-A5893D273456}" srcOrd="0" destOrd="0" presId="urn:microsoft.com/office/officeart/2005/8/layout/cycle1"/>
    <dgm:cxn modelId="{79241CE6-D91F-40E9-8D0C-8B71C1C38DCD}" type="presOf" srcId="{D025256F-98BE-4933-B3CD-A1D738CEAA81}" destId="{F9350811-5DF6-4B8E-9E3F-82722995C9FB}" srcOrd="0" destOrd="0" presId="urn:microsoft.com/office/officeart/2005/8/layout/cycle1"/>
    <dgm:cxn modelId="{A64786EC-9113-4605-9FA3-B28D32B86B97}" srcId="{CA1E47EB-DA04-4FFC-820A-F14423D8C471}" destId="{5796831C-21A8-4B4C-A4F3-5E1A1822C3AC}" srcOrd="4" destOrd="0" parTransId="{D7CDE9F3-9201-4E4E-A7D1-F4E3BF998F1B}" sibTransId="{B037737B-3E3E-4D8C-A170-675A442E79D8}"/>
    <dgm:cxn modelId="{1940AB6C-31F6-4F86-A4D1-97E2F349B065}" type="presParOf" srcId="{A4831853-4305-45DE-A25D-2067DD25FB46}" destId="{70E48CEE-C76B-410D-A40E-663C1F04A2A6}" srcOrd="0" destOrd="0" presId="urn:microsoft.com/office/officeart/2005/8/layout/cycle1"/>
    <dgm:cxn modelId="{A95F396A-3A29-4229-A363-CA04D1A68D70}" type="presParOf" srcId="{A4831853-4305-45DE-A25D-2067DD25FB46}" destId="{7AE97741-89C7-456E-9C34-3C4D617A5191}" srcOrd="1" destOrd="0" presId="urn:microsoft.com/office/officeart/2005/8/layout/cycle1"/>
    <dgm:cxn modelId="{81540AAF-7A99-4C9D-BAA9-A63364FBE56E}" type="presParOf" srcId="{A4831853-4305-45DE-A25D-2067DD25FB46}" destId="{60CEFBB0-48DB-4BBF-AEE3-A5893D273456}" srcOrd="2" destOrd="0" presId="urn:microsoft.com/office/officeart/2005/8/layout/cycle1"/>
    <dgm:cxn modelId="{71B7D434-9098-4882-A600-05307BD5B43C}" type="presParOf" srcId="{A4831853-4305-45DE-A25D-2067DD25FB46}" destId="{34A9CBED-6B50-4394-9ECA-4FDBBD36DED9}" srcOrd="3" destOrd="0" presId="urn:microsoft.com/office/officeart/2005/8/layout/cycle1"/>
    <dgm:cxn modelId="{8B34031B-793B-49EA-8C08-F9B72F69CCA6}" type="presParOf" srcId="{A4831853-4305-45DE-A25D-2067DD25FB46}" destId="{F9350811-5DF6-4B8E-9E3F-82722995C9FB}" srcOrd="4" destOrd="0" presId="urn:microsoft.com/office/officeart/2005/8/layout/cycle1"/>
    <dgm:cxn modelId="{73F93040-4965-4839-852B-28E9629C07C4}" type="presParOf" srcId="{A4831853-4305-45DE-A25D-2067DD25FB46}" destId="{1B4BFAC4-7033-4723-97CE-71835B5D5555}" srcOrd="5" destOrd="0" presId="urn:microsoft.com/office/officeart/2005/8/layout/cycle1"/>
    <dgm:cxn modelId="{888CA98C-A7A2-443A-AB98-59C326C16890}" type="presParOf" srcId="{A4831853-4305-45DE-A25D-2067DD25FB46}" destId="{091A1D94-9080-445B-BCAD-53DE2D82727C}" srcOrd="6" destOrd="0" presId="urn:microsoft.com/office/officeart/2005/8/layout/cycle1"/>
    <dgm:cxn modelId="{2779F648-046A-4212-BDD7-3A1052A0DD25}" type="presParOf" srcId="{A4831853-4305-45DE-A25D-2067DD25FB46}" destId="{1097C859-991F-4C90-B11A-3F5EA7CF9C9C}" srcOrd="7" destOrd="0" presId="urn:microsoft.com/office/officeart/2005/8/layout/cycle1"/>
    <dgm:cxn modelId="{1BB13B82-B851-498B-8302-F79D6C035D25}" type="presParOf" srcId="{A4831853-4305-45DE-A25D-2067DD25FB46}" destId="{03CE74FC-1680-4444-8F98-680FFE17439C}" srcOrd="8" destOrd="0" presId="urn:microsoft.com/office/officeart/2005/8/layout/cycle1"/>
    <dgm:cxn modelId="{73A8DA61-A958-4BA6-A647-15AE571A2E03}" type="presParOf" srcId="{A4831853-4305-45DE-A25D-2067DD25FB46}" destId="{3B7B8152-3155-4713-8700-9B411E35928A}" srcOrd="9" destOrd="0" presId="urn:microsoft.com/office/officeart/2005/8/layout/cycle1"/>
    <dgm:cxn modelId="{906952B0-765E-4D1F-8FCF-CBA90A789F9D}" type="presParOf" srcId="{A4831853-4305-45DE-A25D-2067DD25FB46}" destId="{EA8C8220-6033-484D-BA27-6E7D8871D522}" srcOrd="10" destOrd="0" presId="urn:microsoft.com/office/officeart/2005/8/layout/cycle1"/>
    <dgm:cxn modelId="{53761B1F-B85A-4651-975A-02180EFFF0F5}" type="presParOf" srcId="{A4831853-4305-45DE-A25D-2067DD25FB46}" destId="{3CD3A9E1-179E-4E70-BF2D-B1D25DD6EE1D}" srcOrd="11" destOrd="0" presId="urn:microsoft.com/office/officeart/2005/8/layout/cycle1"/>
    <dgm:cxn modelId="{F62F020A-9444-4E5E-A8DD-1019F1A167BD}" type="presParOf" srcId="{A4831853-4305-45DE-A25D-2067DD25FB46}" destId="{3BD89C88-0956-40C3-AC9C-F7BD311271D1}" srcOrd="12" destOrd="0" presId="urn:microsoft.com/office/officeart/2005/8/layout/cycle1"/>
    <dgm:cxn modelId="{E3413994-1C6E-42D4-B8DE-2BD73BE4ABB3}" type="presParOf" srcId="{A4831853-4305-45DE-A25D-2067DD25FB46}" destId="{CE732B53-CA7E-478F-9777-FDCFBC7C4B29}" srcOrd="13" destOrd="0" presId="urn:microsoft.com/office/officeart/2005/8/layout/cycle1"/>
    <dgm:cxn modelId="{65CE19D2-8734-4F13-9231-87B5A00E55A0}" type="presParOf" srcId="{A4831853-4305-45DE-A25D-2067DD25FB46}" destId="{D79672A3-9C53-4009-B4D2-51BB27A4C42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7146F-AEBF-4E75-AE59-08129D41661E}">
      <dsp:nvSpPr>
        <dsp:cNvPr id="0" name=""/>
        <dsp:cNvSpPr/>
      </dsp:nvSpPr>
      <dsp:spPr>
        <a:xfrm>
          <a:off x="1541" y="0"/>
          <a:ext cx="3192603" cy="3473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DO-NOTHING CASE</a:t>
          </a:r>
        </a:p>
      </dsp:txBody>
      <dsp:txXfrm>
        <a:off x="175202" y="0"/>
        <a:ext cx="2845282" cy="347321"/>
      </dsp:txXfrm>
    </dsp:sp>
    <dsp:sp modelId="{C00DB3C9-B134-4B2A-B37E-61AFEEC144EC}">
      <dsp:nvSpPr>
        <dsp:cNvPr id="0" name=""/>
        <dsp:cNvSpPr/>
      </dsp:nvSpPr>
      <dsp:spPr>
        <a:xfrm>
          <a:off x="2986487" y="0"/>
          <a:ext cx="1505866" cy="3473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SWOT</a:t>
          </a:r>
        </a:p>
      </dsp:txBody>
      <dsp:txXfrm>
        <a:off x="3160148" y="0"/>
        <a:ext cx="1158545" cy="347321"/>
      </dsp:txXfrm>
    </dsp:sp>
    <dsp:sp modelId="{F2BC9C81-1B5B-4D14-B516-386B95758C1D}">
      <dsp:nvSpPr>
        <dsp:cNvPr id="0" name=""/>
        <dsp:cNvSpPr/>
      </dsp:nvSpPr>
      <dsp:spPr>
        <a:xfrm>
          <a:off x="4284697" y="0"/>
          <a:ext cx="3296265" cy="3473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ANALYSIS OF ALTERNATIVES</a:t>
          </a:r>
        </a:p>
      </dsp:txBody>
      <dsp:txXfrm>
        <a:off x="4458358" y="0"/>
        <a:ext cx="2948944" cy="347321"/>
      </dsp:txXfrm>
    </dsp:sp>
    <dsp:sp modelId="{8E681EBB-4C0E-442E-9E05-442D09E2F851}">
      <dsp:nvSpPr>
        <dsp:cNvPr id="0" name=""/>
        <dsp:cNvSpPr/>
      </dsp:nvSpPr>
      <dsp:spPr>
        <a:xfrm>
          <a:off x="7374847" y="0"/>
          <a:ext cx="1411964" cy="3473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ROADMAP</a:t>
          </a:r>
        </a:p>
      </dsp:txBody>
      <dsp:txXfrm>
        <a:off x="7548508" y="0"/>
        <a:ext cx="1064643" cy="347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97741-89C7-456E-9C34-3C4D617A5191}">
      <dsp:nvSpPr>
        <dsp:cNvPr id="0" name=""/>
        <dsp:cNvSpPr/>
      </dsp:nvSpPr>
      <dsp:spPr>
        <a:xfrm>
          <a:off x="3551216" y="407506"/>
          <a:ext cx="1184512" cy="66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OPEX </a:t>
          </a:r>
        </a:p>
      </dsp:txBody>
      <dsp:txXfrm>
        <a:off x="3551216" y="407506"/>
        <a:ext cx="1184512" cy="662169"/>
      </dsp:txXfrm>
    </dsp:sp>
    <dsp:sp modelId="{60CEFBB0-48DB-4BBF-AEE3-A5893D273456}">
      <dsp:nvSpPr>
        <dsp:cNvPr id="0" name=""/>
        <dsp:cNvSpPr/>
      </dsp:nvSpPr>
      <dsp:spPr>
        <a:xfrm>
          <a:off x="640578" y="29302"/>
          <a:ext cx="4458758" cy="4458758"/>
        </a:xfrm>
        <a:prstGeom prst="circularArrow">
          <a:avLst>
            <a:gd name="adj1" fmla="val 5200"/>
            <a:gd name="adj2" fmla="val 335869"/>
            <a:gd name="adj3" fmla="val 21327035"/>
            <a:gd name="adj4" fmla="val 19383305"/>
            <a:gd name="adj5" fmla="val 6066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50811-5DF6-4B8E-9E3F-82722995C9FB}">
      <dsp:nvSpPr>
        <dsp:cNvPr id="0" name=""/>
        <dsp:cNvSpPr/>
      </dsp:nvSpPr>
      <dsp:spPr>
        <a:xfrm>
          <a:off x="3852365" y="2294877"/>
          <a:ext cx="1799518" cy="109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Emissions</a:t>
          </a:r>
        </a:p>
      </dsp:txBody>
      <dsp:txXfrm>
        <a:off x="3852365" y="2294877"/>
        <a:ext cx="1799518" cy="1090970"/>
      </dsp:txXfrm>
    </dsp:sp>
    <dsp:sp modelId="{1B4BFAC4-7033-4723-97CE-71835B5D5555}">
      <dsp:nvSpPr>
        <dsp:cNvPr id="0" name=""/>
        <dsp:cNvSpPr/>
      </dsp:nvSpPr>
      <dsp:spPr>
        <a:xfrm>
          <a:off x="641342" y="-321"/>
          <a:ext cx="4458758" cy="4458758"/>
        </a:xfrm>
        <a:prstGeom prst="circularArrow">
          <a:avLst>
            <a:gd name="adj1" fmla="val 5200"/>
            <a:gd name="adj2" fmla="val 335869"/>
            <a:gd name="adj3" fmla="val 3441023"/>
            <a:gd name="adj4" fmla="val 2147170"/>
            <a:gd name="adj5" fmla="val 6066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97C859-991F-4C90-B11A-3F5EA7CF9C9C}">
      <dsp:nvSpPr>
        <dsp:cNvPr id="0" name=""/>
        <dsp:cNvSpPr/>
      </dsp:nvSpPr>
      <dsp:spPr>
        <a:xfrm>
          <a:off x="1971033" y="3612831"/>
          <a:ext cx="1799376" cy="118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Process integration</a:t>
          </a:r>
        </a:p>
      </dsp:txBody>
      <dsp:txXfrm>
        <a:off x="1971033" y="3612831"/>
        <a:ext cx="1799376" cy="1188899"/>
      </dsp:txXfrm>
    </dsp:sp>
    <dsp:sp modelId="{03CE74FC-1680-4444-8F98-680FFE17439C}">
      <dsp:nvSpPr>
        <dsp:cNvPr id="0" name=""/>
        <dsp:cNvSpPr/>
      </dsp:nvSpPr>
      <dsp:spPr>
        <a:xfrm>
          <a:off x="698749" y="30193"/>
          <a:ext cx="4458758" cy="4458758"/>
        </a:xfrm>
        <a:prstGeom prst="circularArrow">
          <a:avLst>
            <a:gd name="adj1" fmla="val 5200"/>
            <a:gd name="adj2" fmla="val 335869"/>
            <a:gd name="adj3" fmla="val 8512836"/>
            <a:gd name="adj4" fmla="val 7136093"/>
            <a:gd name="adj5" fmla="val 6066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C8220-6033-484D-BA27-6E7D8871D522}">
      <dsp:nvSpPr>
        <dsp:cNvPr id="0" name=""/>
        <dsp:cNvSpPr/>
      </dsp:nvSpPr>
      <dsp:spPr>
        <a:xfrm>
          <a:off x="173163" y="2137695"/>
          <a:ext cx="1632323" cy="118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Security of energy supply</a:t>
          </a:r>
        </a:p>
      </dsp:txBody>
      <dsp:txXfrm>
        <a:off x="173163" y="2137695"/>
        <a:ext cx="1632323" cy="1185404"/>
      </dsp:txXfrm>
    </dsp:sp>
    <dsp:sp modelId="{3CD3A9E1-179E-4E70-BF2D-B1D25DD6EE1D}">
      <dsp:nvSpPr>
        <dsp:cNvPr id="0" name=""/>
        <dsp:cNvSpPr/>
      </dsp:nvSpPr>
      <dsp:spPr>
        <a:xfrm>
          <a:off x="671516" y="19858"/>
          <a:ext cx="4458758" cy="4458758"/>
        </a:xfrm>
        <a:prstGeom prst="circularArrow">
          <a:avLst>
            <a:gd name="adj1" fmla="val 5200"/>
            <a:gd name="adj2" fmla="val 335869"/>
            <a:gd name="adj3" fmla="val 12504120"/>
            <a:gd name="adj4" fmla="val 10993940"/>
            <a:gd name="adj5" fmla="val 6066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32B53-CA7E-478F-9777-FDCFBC7C4B29}">
      <dsp:nvSpPr>
        <dsp:cNvPr id="0" name=""/>
        <dsp:cNvSpPr/>
      </dsp:nvSpPr>
      <dsp:spPr>
        <a:xfrm>
          <a:off x="571933" y="480816"/>
          <a:ext cx="1942163" cy="6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Investment</a:t>
          </a:r>
        </a:p>
      </dsp:txBody>
      <dsp:txXfrm>
        <a:off x="571933" y="480816"/>
        <a:ext cx="1942163" cy="662217"/>
      </dsp:txXfrm>
    </dsp:sp>
    <dsp:sp modelId="{D79672A3-9C53-4009-B4D2-51BB27A4C42B}">
      <dsp:nvSpPr>
        <dsp:cNvPr id="0" name=""/>
        <dsp:cNvSpPr/>
      </dsp:nvSpPr>
      <dsp:spPr>
        <a:xfrm>
          <a:off x="360031" y="28489"/>
          <a:ext cx="5068895" cy="4458758"/>
        </a:xfrm>
        <a:prstGeom prst="circularArrow">
          <a:avLst>
            <a:gd name="adj1" fmla="val 5200"/>
            <a:gd name="adj2" fmla="val 335869"/>
            <a:gd name="adj3" fmla="val 17106895"/>
            <a:gd name="adj4" fmla="val 14636183"/>
            <a:gd name="adj5" fmla="val 6066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1BCA-D254-42AA-B536-93DE84C177C0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EFAA-F055-4901-9BFD-332BECF76A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4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Portem poc més de 60 anys vivint en una mena de “paradís energètic”: tanquem un interruptor o obrim una vàlvula i ens arriba tota l’energia que necessitem (bé... amb el permís d’ENDESA)</a:t>
            </a:r>
          </a:p>
          <a:p>
            <a:r>
              <a:rPr lang="ca-ES" dirty="0"/>
              <a:t>L'energia és raonablement fiable i la podem pagar, però el preu puja i seguirà pujant. </a:t>
            </a:r>
          </a:p>
          <a:p>
            <a:r>
              <a:rPr lang="ca-ES" dirty="0"/>
              <a:t>Els grans operadors energètics, els que ens venen el gas i l’electricitat, volen seguir monopolitzant el negoci: electrificarem el calor industrial i transformarem en verd el gas que ara arriba pels tubs.</a:t>
            </a:r>
          </a:p>
          <a:p>
            <a:r>
              <a:rPr lang="ca-ES" dirty="0"/>
              <a:t>Però, de moment, això no està passant i, si passés, no ho podríem pagar (de fet, per això no passa!)</a:t>
            </a:r>
          </a:p>
          <a:p>
            <a:endParaRPr lang="ca-ES" dirty="0"/>
          </a:p>
          <a:p>
            <a:r>
              <a:rPr lang="ca-ES" dirty="0"/>
              <a:t>Però hi ha alternatives que, en aquest escenari de preus, són econòmicament molt interessants i que, a més, en ajuden a lluitar contra l’emergència climàtica:</a:t>
            </a:r>
          </a:p>
          <a:p>
            <a:r>
              <a:rPr lang="ca-ES" dirty="0"/>
              <a:t>El repte és implementar-les sense perdre tot el que havíem guanyat:</a:t>
            </a:r>
          </a:p>
          <a:p>
            <a:pPr lvl="1"/>
            <a:r>
              <a:rPr lang="ca-ES" dirty="0"/>
              <a:t>Mantenir la seguretat del subministrament</a:t>
            </a:r>
          </a:p>
          <a:p>
            <a:pPr lvl="1"/>
            <a:r>
              <a:rPr lang="ca-ES" dirty="0"/>
              <a:t>Mantenir la qualitat energètica</a:t>
            </a:r>
          </a:p>
          <a:p>
            <a:pPr lvl="1"/>
            <a:r>
              <a:rPr lang="ca-ES" dirty="0"/>
              <a:t>Mantenir un nul impacte ambiental local</a:t>
            </a:r>
          </a:p>
          <a:p>
            <a:pPr lvl="1"/>
            <a:r>
              <a:rPr lang="ca-ES" dirty="0"/>
              <a:t>Assegurar l’automatització del procés</a:t>
            </a:r>
          </a:p>
          <a:p>
            <a:pPr lvl="1"/>
            <a:r>
              <a:rPr lang="ca-ES" dirty="0"/>
              <a:t>Assegurar que no ens deixem la cartera amb l’operació i manteniment de les instal·lacions</a:t>
            </a:r>
          </a:p>
          <a:p>
            <a:pPr lvl="1"/>
            <a:r>
              <a:rPr lang="ca-ES" dirty="0"/>
              <a:t>Que ens en puguem despreocupat igual com ho fèiem amb el gas i l'electricitat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6EFAA-F055-4901-9BFD-332BECF76AD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6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Portem poc més de 60 anys vivint en una mena de “paradís energètic”: tanquem un interruptor o obrim una vàlvula i ens arriba tota l’energia que necessitem (bé... amb el permís d’ENDESA)</a:t>
            </a:r>
          </a:p>
          <a:p>
            <a:r>
              <a:rPr lang="ca-ES" dirty="0"/>
              <a:t>L'energia és raonablement fiable i la podem pagar, però el preu puja i seguirà pujant. </a:t>
            </a:r>
          </a:p>
          <a:p>
            <a:r>
              <a:rPr lang="ca-ES" dirty="0"/>
              <a:t>Els grans operadors energètics, els que ens venen el gas i l’electricitat, volen seguir monopolitzant el negoci: electrificarem el calor industrial i transformarem en verd el gas que ara arriba pels tubs.</a:t>
            </a:r>
          </a:p>
          <a:p>
            <a:r>
              <a:rPr lang="ca-ES" dirty="0"/>
              <a:t>Però, de moment, això no està passant i, si passés, no ho podríem pagar (de fet, per això no passa!)</a:t>
            </a:r>
          </a:p>
          <a:p>
            <a:endParaRPr lang="ca-ES" dirty="0"/>
          </a:p>
          <a:p>
            <a:r>
              <a:rPr lang="ca-ES" dirty="0"/>
              <a:t>Però hi ha alternatives que, en aquest escenari de preus, són econòmicament molt interessants i que, a més, en ajuden a lluitar contra l’emergència climàtica:</a:t>
            </a:r>
          </a:p>
          <a:p>
            <a:r>
              <a:rPr lang="ca-ES" dirty="0"/>
              <a:t>El repte és implementar-les sense perdre tot el que havíem guanyat:</a:t>
            </a:r>
          </a:p>
          <a:p>
            <a:pPr lvl="1"/>
            <a:r>
              <a:rPr lang="ca-ES" dirty="0"/>
              <a:t>Mantenir la seguretat del subministrament</a:t>
            </a:r>
          </a:p>
          <a:p>
            <a:pPr lvl="1"/>
            <a:r>
              <a:rPr lang="ca-ES" dirty="0"/>
              <a:t>Mantenir la qualitat energètica</a:t>
            </a:r>
          </a:p>
          <a:p>
            <a:pPr lvl="1"/>
            <a:r>
              <a:rPr lang="ca-ES" dirty="0"/>
              <a:t>Mantenir un nul impacte ambiental local</a:t>
            </a:r>
          </a:p>
          <a:p>
            <a:pPr lvl="1"/>
            <a:r>
              <a:rPr lang="ca-ES" dirty="0"/>
              <a:t>Assegurar l’automatització del procés</a:t>
            </a:r>
          </a:p>
          <a:p>
            <a:pPr lvl="1"/>
            <a:r>
              <a:rPr lang="ca-ES" dirty="0"/>
              <a:t>Assegurar que no ens deixem la cartera amb l’operació i manteniment de les instal·lacions</a:t>
            </a:r>
          </a:p>
          <a:p>
            <a:pPr lvl="1"/>
            <a:r>
              <a:rPr lang="ca-ES" dirty="0"/>
              <a:t>Que ens en puguem despreocupat igual com ho fèiem amb el gas i l'electricitat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6EFAA-F055-4901-9BFD-332BECF76AD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20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Portem poc més de 60 anys vivint en una mena de “paradís energètic”: tanquem un interruptor o obrim una vàlvula i ens arriba tota l’energia que necessitem (bé... amb el permís d’ENDESA)</a:t>
            </a:r>
          </a:p>
          <a:p>
            <a:r>
              <a:rPr lang="ca-ES" dirty="0"/>
              <a:t>L'energia és raonablement fiable i la podem pagar, però el preu puja i seguirà pujant. </a:t>
            </a:r>
          </a:p>
          <a:p>
            <a:r>
              <a:rPr lang="ca-ES" dirty="0"/>
              <a:t>Els grans operadors energètics, els que ens venen el gas i l’electricitat, volen seguir monopolitzant el negoci: electrificarem el calor industrial i transformarem en verd el gas que ara arriba pels tubs.</a:t>
            </a:r>
          </a:p>
          <a:p>
            <a:r>
              <a:rPr lang="ca-ES" dirty="0"/>
              <a:t>Però, de moment, això no està passant i, si passés, no ho podríem pagar (de fet, per això no passa!)</a:t>
            </a:r>
          </a:p>
          <a:p>
            <a:endParaRPr lang="ca-ES" dirty="0"/>
          </a:p>
          <a:p>
            <a:r>
              <a:rPr lang="ca-ES" dirty="0"/>
              <a:t>Però hi ha alternatives que, en aquest escenari de preus, són econòmicament molt interessants i que, a més, en ajuden a lluitar contra l’emergència climàtica:</a:t>
            </a:r>
          </a:p>
          <a:p>
            <a:r>
              <a:rPr lang="ca-ES" dirty="0"/>
              <a:t>El repte és implementar-les sense perdre tot el que havíem guanyat:</a:t>
            </a:r>
          </a:p>
          <a:p>
            <a:pPr lvl="1"/>
            <a:r>
              <a:rPr lang="ca-ES" dirty="0"/>
              <a:t>Mantenir la seguretat del subministrament</a:t>
            </a:r>
          </a:p>
          <a:p>
            <a:pPr lvl="1"/>
            <a:r>
              <a:rPr lang="ca-ES" dirty="0"/>
              <a:t>Mantenir la qualitat energètica</a:t>
            </a:r>
          </a:p>
          <a:p>
            <a:pPr lvl="1"/>
            <a:r>
              <a:rPr lang="ca-ES" dirty="0"/>
              <a:t>Mantenir un nul impacte ambiental local</a:t>
            </a:r>
          </a:p>
          <a:p>
            <a:pPr lvl="1"/>
            <a:r>
              <a:rPr lang="ca-ES" dirty="0"/>
              <a:t>Assegurar l’automatització del procés</a:t>
            </a:r>
          </a:p>
          <a:p>
            <a:pPr lvl="1"/>
            <a:r>
              <a:rPr lang="ca-ES" dirty="0"/>
              <a:t>Assegurar que no ens deixem la cartera amb l’operació i manteniment de les instal·lacions</a:t>
            </a:r>
          </a:p>
          <a:p>
            <a:pPr lvl="1"/>
            <a:r>
              <a:rPr lang="ca-ES" dirty="0"/>
              <a:t>Que ens en puguem despreocupat igual com ho fèiem amb el gas i l'electricitat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6EFAA-F055-4901-9BFD-332BECF76AD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34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Portem poc més de 60 anys vivint en una mena de “paradís energètic”: tanquem un interruptor o obrim una vàlvula i ens arriba tota l’energia que necessitem (bé... amb el permís d’ENDESA)</a:t>
            </a:r>
          </a:p>
          <a:p>
            <a:r>
              <a:rPr lang="ca-ES" dirty="0"/>
              <a:t>L'energia és raonablement fiable i la podem pagar, però el preu puja i seguirà pujant. </a:t>
            </a:r>
          </a:p>
          <a:p>
            <a:r>
              <a:rPr lang="ca-ES" dirty="0"/>
              <a:t>Els grans operadors energètics, els que ens venen el gas i l’electricitat, volen seguir monopolitzant el negoci: electrificarem el calor industrial i transformarem en verd el gas que ara arriba pels tubs.</a:t>
            </a:r>
          </a:p>
          <a:p>
            <a:r>
              <a:rPr lang="ca-ES" dirty="0"/>
              <a:t>Però, de moment, això no està passant i, si passés, no ho podríem pagar (de fet, per això no passa!)</a:t>
            </a:r>
          </a:p>
          <a:p>
            <a:endParaRPr lang="ca-ES" dirty="0"/>
          </a:p>
          <a:p>
            <a:r>
              <a:rPr lang="ca-ES" dirty="0"/>
              <a:t>Però hi ha alternatives que, en aquest escenari de preus, són econòmicament molt interessants i que, a més, en ajuden a lluitar contra l’emergència climàtica:</a:t>
            </a:r>
          </a:p>
          <a:p>
            <a:r>
              <a:rPr lang="ca-ES" dirty="0"/>
              <a:t>El repte és implementar-les sense perdre tot el que havíem guanyat:</a:t>
            </a:r>
          </a:p>
          <a:p>
            <a:pPr lvl="1"/>
            <a:r>
              <a:rPr lang="ca-ES" dirty="0"/>
              <a:t>Mantenir la seguretat del subministrament</a:t>
            </a:r>
          </a:p>
          <a:p>
            <a:pPr lvl="1"/>
            <a:r>
              <a:rPr lang="ca-ES" dirty="0"/>
              <a:t>Mantenir la qualitat energètica</a:t>
            </a:r>
          </a:p>
          <a:p>
            <a:pPr lvl="1"/>
            <a:r>
              <a:rPr lang="ca-ES" dirty="0"/>
              <a:t>Mantenir un nul impacte ambiental local</a:t>
            </a:r>
          </a:p>
          <a:p>
            <a:pPr lvl="1"/>
            <a:r>
              <a:rPr lang="ca-ES" dirty="0"/>
              <a:t>Assegurar l’automatització del procés</a:t>
            </a:r>
          </a:p>
          <a:p>
            <a:pPr lvl="1"/>
            <a:r>
              <a:rPr lang="ca-ES" dirty="0"/>
              <a:t>Assegurar que no ens deixem la cartera amb l’operació i manteniment de les instal·lacions</a:t>
            </a:r>
          </a:p>
          <a:p>
            <a:pPr lvl="1"/>
            <a:r>
              <a:rPr lang="ca-ES" dirty="0"/>
              <a:t>Que ens en puguem despreocupat igual com ho fèiem amb el gas i l'electricitat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6EFAA-F055-4901-9BFD-332BECF76AD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1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nja portada corporat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35A47F3-A5CD-361C-C5D2-1B0FA235E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644"/>
          <a:stretch/>
        </p:blipFill>
        <p:spPr>
          <a:xfrm>
            <a:off x="897176" y="4746127"/>
            <a:ext cx="5544000" cy="21118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59A2D5-F8A4-EEDE-1DCF-C7DA3778C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218" b="2520"/>
          <a:stretch/>
        </p:blipFill>
        <p:spPr>
          <a:xfrm>
            <a:off x="6441176" y="4746127"/>
            <a:ext cx="5754376" cy="21118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ACE1A4-1A23-67F2-BA36-4EFC076CF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AADB72-0390-F65F-F37F-452721291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898BF-70B0-A5D1-8025-370FE357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E857B-ABEB-11CF-5FEB-F98C6499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567BF-6033-A05C-DC8D-63AB6AE0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Gráfico 1">
            <a:extLst>
              <a:ext uri="{FF2B5EF4-FFF2-40B4-BE49-F238E27FC236}">
                <a16:creationId xmlns:a16="http://schemas.microsoft.com/office/drawing/2014/main" id="{32500241-5B82-3ED0-1E46-0FA4E892F753}"/>
              </a:ext>
            </a:extLst>
          </p:cNvPr>
          <p:cNvSpPr>
            <a:spLocks noChangeAspect="1"/>
          </p:cNvSpPr>
          <p:nvPr userDrawn="1"/>
        </p:nvSpPr>
        <p:spPr>
          <a:xfrm>
            <a:off x="897176" y="-545309"/>
            <a:ext cx="11297207" cy="1085852"/>
          </a:xfrm>
          <a:custGeom>
            <a:avLst/>
            <a:gdLst>
              <a:gd name="connsiteX0" fmla="*/ 5402763 w 5402762"/>
              <a:gd name="connsiteY0" fmla="*/ 0 h 641869"/>
              <a:gd name="connsiteX1" fmla="*/ 0 w 5402762"/>
              <a:gd name="connsiteY1" fmla="*/ 0 h 641869"/>
              <a:gd name="connsiteX2" fmla="*/ 0 w 5402762"/>
              <a:gd name="connsiteY2" fmla="*/ 641870 h 641869"/>
              <a:gd name="connsiteX3" fmla="*/ 1945830 w 5402762"/>
              <a:gd name="connsiteY3" fmla="*/ 479360 h 641869"/>
              <a:gd name="connsiteX4" fmla="*/ 4158485 w 5402762"/>
              <a:gd name="connsiteY4" fmla="*/ 571056 h 641869"/>
              <a:gd name="connsiteX5" fmla="*/ 5401856 w 5402762"/>
              <a:gd name="connsiteY5" fmla="*/ 556529 h 641869"/>
              <a:gd name="connsiteX6" fmla="*/ 5401856 w 5402762"/>
              <a:gd name="connsiteY6" fmla="*/ 0 h 641869"/>
              <a:gd name="connsiteX7" fmla="*/ 5402763 w 5402762"/>
              <a:gd name="connsiteY7" fmla="*/ 0 h 641869"/>
              <a:gd name="connsiteX0" fmla="*/ 5406928 w 5406928"/>
              <a:gd name="connsiteY0" fmla="*/ 0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0 h 641870"/>
              <a:gd name="connsiteX0" fmla="*/ 5406928 w 5406928"/>
              <a:gd name="connsiteY0" fmla="*/ 319165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319165 h 641870"/>
              <a:gd name="connsiteX0" fmla="*/ 5402763 w 5402763"/>
              <a:gd name="connsiteY0" fmla="*/ 319165 h 641870"/>
              <a:gd name="connsiteX1" fmla="*/ 2362 w 5402763"/>
              <a:gd name="connsiteY1" fmla="*/ 323852 h 641870"/>
              <a:gd name="connsiteX2" fmla="*/ 0 w 5402763"/>
              <a:gd name="connsiteY2" fmla="*/ 641870 h 641870"/>
              <a:gd name="connsiteX3" fmla="*/ 1945830 w 5402763"/>
              <a:gd name="connsiteY3" fmla="*/ 479360 h 641870"/>
              <a:gd name="connsiteX4" fmla="*/ 4158485 w 5402763"/>
              <a:gd name="connsiteY4" fmla="*/ 571056 h 641870"/>
              <a:gd name="connsiteX5" fmla="*/ 5401856 w 5402763"/>
              <a:gd name="connsiteY5" fmla="*/ 556529 h 641870"/>
              <a:gd name="connsiteX6" fmla="*/ 5401856 w 5402763"/>
              <a:gd name="connsiteY6" fmla="*/ 0 h 641870"/>
              <a:gd name="connsiteX7" fmla="*/ 5402763 w 5402763"/>
              <a:gd name="connsiteY7" fmla="*/ 319165 h 641870"/>
              <a:gd name="connsiteX0" fmla="*/ 5400587 w 5401889"/>
              <a:gd name="connsiteY0" fmla="*/ 321855 h 641870"/>
              <a:gd name="connsiteX1" fmla="*/ 2362 w 5401889"/>
              <a:gd name="connsiteY1" fmla="*/ 323852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0587 w 5401889"/>
              <a:gd name="connsiteY0" fmla="*/ 321855 h 641870"/>
              <a:gd name="connsiteX1" fmla="*/ 2362 w 5401889"/>
              <a:gd name="connsiteY1" fmla="*/ 318474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2911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0633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726 w 5403028"/>
              <a:gd name="connsiteY0" fmla="*/ 321855 h 641870"/>
              <a:gd name="connsiteX1" fmla="*/ 84 w 5403028"/>
              <a:gd name="connsiteY1" fmla="*/ 321290 h 641870"/>
              <a:gd name="connsiteX2" fmla="*/ 0 w 5403028"/>
              <a:gd name="connsiteY2" fmla="*/ 641870 h 641870"/>
              <a:gd name="connsiteX3" fmla="*/ 1946969 w 5403028"/>
              <a:gd name="connsiteY3" fmla="*/ 479360 h 641870"/>
              <a:gd name="connsiteX4" fmla="*/ 4159624 w 5403028"/>
              <a:gd name="connsiteY4" fmla="*/ 571056 h 641870"/>
              <a:gd name="connsiteX5" fmla="*/ 5400717 w 5403028"/>
              <a:gd name="connsiteY5" fmla="*/ 556529 h 641870"/>
              <a:gd name="connsiteX6" fmla="*/ 5402995 w 5403028"/>
              <a:gd name="connsiteY6" fmla="*/ 0 h 641870"/>
              <a:gd name="connsiteX7" fmla="*/ 5401726 w 5403028"/>
              <a:gd name="connsiteY7" fmla="*/ 321855 h 64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028" h="641870">
                <a:moveTo>
                  <a:pt x="5401726" y="321855"/>
                </a:moveTo>
                <a:lnTo>
                  <a:pt x="84" y="321290"/>
                </a:lnTo>
                <a:cubicBezTo>
                  <a:pt x="84" y="535247"/>
                  <a:pt x="0" y="427913"/>
                  <a:pt x="0" y="641870"/>
                </a:cubicBezTo>
                <a:cubicBezTo>
                  <a:pt x="377549" y="584674"/>
                  <a:pt x="1253698" y="491162"/>
                  <a:pt x="1946969" y="479360"/>
                </a:cubicBezTo>
                <a:cubicBezTo>
                  <a:pt x="2640240" y="467558"/>
                  <a:pt x="3583999" y="558195"/>
                  <a:pt x="4159624" y="571056"/>
                </a:cubicBezTo>
                <a:cubicBezTo>
                  <a:pt x="4735249" y="583918"/>
                  <a:pt x="4987019" y="561371"/>
                  <a:pt x="5400717" y="556529"/>
                </a:cubicBezTo>
                <a:cubicBezTo>
                  <a:pt x="5401476" y="371019"/>
                  <a:pt x="5402236" y="185510"/>
                  <a:pt x="5402995" y="0"/>
                </a:cubicBezTo>
                <a:cubicBezTo>
                  <a:pt x="5403297" y="106388"/>
                  <a:pt x="5401424" y="215467"/>
                  <a:pt x="5401726" y="321855"/>
                </a:cubicBezTo>
                <a:close/>
              </a:path>
            </a:pathLst>
          </a:custGeom>
          <a:solidFill>
            <a:schemeClr val="accent1"/>
          </a:solidFill>
          <a:ln w="9061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39C8127-355B-0A68-6B47-A2D71CBF0D67}"/>
              </a:ext>
            </a:extLst>
          </p:cNvPr>
          <p:cNvSpPr/>
          <p:nvPr userDrawn="1"/>
        </p:nvSpPr>
        <p:spPr>
          <a:xfrm>
            <a:off x="5141909" y="4874274"/>
            <a:ext cx="1908179" cy="1279441"/>
          </a:xfrm>
          <a:custGeom>
            <a:avLst/>
            <a:gdLst>
              <a:gd name="connsiteX0" fmla="*/ 1035486 w 1251329"/>
              <a:gd name="connsiteY0" fmla="*/ 60119 h 839096"/>
              <a:gd name="connsiteX1" fmla="*/ 782510 w 1251329"/>
              <a:gd name="connsiteY1" fmla="*/ 537515 h 839096"/>
              <a:gd name="connsiteX2" fmla="*/ 605175 w 1251329"/>
              <a:gd name="connsiteY2" fmla="*/ 582223 h 839096"/>
              <a:gd name="connsiteX3" fmla="*/ 618228 w 1251329"/>
              <a:gd name="connsiteY3" fmla="*/ 514442 h 839096"/>
              <a:gd name="connsiteX4" fmla="*/ 754916 w 1251329"/>
              <a:gd name="connsiteY4" fmla="*/ 506837 h 839096"/>
              <a:gd name="connsiteX5" fmla="*/ 762880 w 1251329"/>
              <a:gd name="connsiteY5" fmla="*/ 443475 h 839096"/>
              <a:gd name="connsiteX6" fmla="*/ 616378 w 1251329"/>
              <a:gd name="connsiteY6" fmla="*/ 444657 h 839096"/>
              <a:gd name="connsiteX7" fmla="*/ 639193 w 1251329"/>
              <a:gd name="connsiteY7" fmla="*/ 285096 h 839096"/>
              <a:gd name="connsiteX8" fmla="*/ 834462 w 1251329"/>
              <a:gd name="connsiteY8" fmla="*/ 263410 h 839096"/>
              <a:gd name="connsiteX9" fmla="*/ 819097 w 1251329"/>
              <a:gd name="connsiteY9" fmla="*/ 166955 h 839096"/>
              <a:gd name="connsiteX10" fmla="*/ 574395 w 1251329"/>
              <a:gd name="connsiteY10" fmla="*/ 189103 h 839096"/>
              <a:gd name="connsiteX11" fmla="*/ 522854 w 1251329"/>
              <a:gd name="connsiteY11" fmla="*/ 443475 h 839096"/>
              <a:gd name="connsiteX12" fmla="*/ 470080 w 1251329"/>
              <a:gd name="connsiteY12" fmla="*/ 454626 h 839096"/>
              <a:gd name="connsiteX13" fmla="*/ 388941 w 1251329"/>
              <a:gd name="connsiteY13" fmla="*/ 100613 h 839096"/>
              <a:gd name="connsiteX14" fmla="*/ 151690 w 1251329"/>
              <a:gd name="connsiteY14" fmla="*/ 446044 h 839096"/>
              <a:gd name="connsiteX15" fmla="*/ 25228 w 1251329"/>
              <a:gd name="connsiteY15" fmla="*/ 458121 h 839096"/>
              <a:gd name="connsiteX16" fmla="*/ 18239 w 1251329"/>
              <a:gd name="connsiteY16" fmla="*/ 516446 h 839096"/>
              <a:gd name="connsiteX17" fmla="*/ 52205 w 1251329"/>
              <a:gd name="connsiteY17" fmla="*/ 607558 h 839096"/>
              <a:gd name="connsiteX18" fmla="*/ 112174 w 1251329"/>
              <a:gd name="connsiteY18" fmla="*/ 656736 h 839096"/>
              <a:gd name="connsiteX19" fmla="*/ 362220 w 1251329"/>
              <a:gd name="connsiteY19" fmla="*/ 609459 h 839096"/>
              <a:gd name="connsiteX20" fmla="*/ 457593 w 1251329"/>
              <a:gd name="connsiteY20" fmla="*/ 528009 h 839096"/>
              <a:gd name="connsiteX21" fmla="*/ 515044 w 1251329"/>
              <a:gd name="connsiteY21" fmla="*/ 528985 h 839096"/>
              <a:gd name="connsiteX22" fmla="*/ 749674 w 1251329"/>
              <a:gd name="connsiteY22" fmla="*/ 640652 h 839096"/>
              <a:gd name="connsiteX23" fmla="*/ 592894 w 1251329"/>
              <a:gd name="connsiteY23" fmla="*/ 751085 h 839096"/>
              <a:gd name="connsiteX24" fmla="*/ 850392 w 1251329"/>
              <a:gd name="connsiteY24" fmla="*/ 632224 h 839096"/>
              <a:gd name="connsiteX25" fmla="*/ 904193 w 1251329"/>
              <a:gd name="connsiteY25" fmla="*/ 735823 h 839096"/>
              <a:gd name="connsiteX26" fmla="*/ 1188361 w 1251329"/>
              <a:gd name="connsiteY26" fmla="*/ 735257 h 839096"/>
              <a:gd name="connsiteX27" fmla="*/ 1030861 w 1251329"/>
              <a:gd name="connsiteY27" fmla="*/ 406321 h 839096"/>
              <a:gd name="connsiteX28" fmla="*/ 918787 w 1251329"/>
              <a:gd name="connsiteY28" fmla="*/ 512130 h 839096"/>
              <a:gd name="connsiteX29" fmla="*/ 1171969 w 1251329"/>
              <a:gd name="connsiteY29" fmla="*/ 98917 h 839096"/>
              <a:gd name="connsiteX30" fmla="*/ 1035486 w 1251329"/>
              <a:gd name="connsiteY30" fmla="*/ 60119 h 839096"/>
              <a:gd name="connsiteX31" fmla="*/ 387400 w 1251329"/>
              <a:gd name="connsiteY31" fmla="*/ 446044 h 839096"/>
              <a:gd name="connsiteX32" fmla="*/ 319055 w 1251329"/>
              <a:gd name="connsiteY32" fmla="*/ 449693 h 839096"/>
              <a:gd name="connsiteX33" fmla="*/ 240588 w 1251329"/>
              <a:gd name="connsiteY33" fmla="*/ 444811 h 839096"/>
              <a:gd name="connsiteX34" fmla="*/ 375529 w 1251329"/>
              <a:gd name="connsiteY34" fmla="*/ 273020 h 839096"/>
              <a:gd name="connsiteX35" fmla="*/ 387400 w 1251329"/>
              <a:gd name="connsiteY35" fmla="*/ 446044 h 839096"/>
              <a:gd name="connsiteX36" fmla="*/ 1103522 w 1251329"/>
              <a:gd name="connsiteY36" fmla="*/ 378572 h 839096"/>
              <a:gd name="connsiteX37" fmla="*/ 1147560 w 1251329"/>
              <a:gd name="connsiteY37" fmla="*/ 523846 h 839096"/>
              <a:gd name="connsiteX38" fmla="*/ 1045866 w 1251329"/>
              <a:gd name="connsiteY38" fmla="*/ 533918 h 839096"/>
              <a:gd name="connsiteX39" fmla="*/ 1103522 w 1251329"/>
              <a:gd name="connsiteY39" fmla="*/ 378572 h 8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51329" h="839096">
                <a:moveTo>
                  <a:pt x="1035486" y="60119"/>
                </a:moveTo>
                <a:cubicBezTo>
                  <a:pt x="922641" y="168394"/>
                  <a:pt x="900905" y="355344"/>
                  <a:pt x="782510" y="537515"/>
                </a:cubicBezTo>
                <a:cubicBezTo>
                  <a:pt x="749572" y="588184"/>
                  <a:pt x="678247" y="592912"/>
                  <a:pt x="605175" y="582223"/>
                </a:cubicBezTo>
                <a:cubicBezTo>
                  <a:pt x="581949" y="578832"/>
                  <a:pt x="590941" y="511718"/>
                  <a:pt x="618228" y="514442"/>
                </a:cubicBezTo>
                <a:cubicBezTo>
                  <a:pt x="664270" y="518964"/>
                  <a:pt x="745666" y="507505"/>
                  <a:pt x="754916" y="506837"/>
                </a:cubicBezTo>
                <a:cubicBezTo>
                  <a:pt x="800444" y="503445"/>
                  <a:pt x="795563" y="445376"/>
                  <a:pt x="762880" y="443475"/>
                </a:cubicBezTo>
                <a:cubicBezTo>
                  <a:pt x="735646" y="441882"/>
                  <a:pt x="648905" y="438747"/>
                  <a:pt x="616378" y="444657"/>
                </a:cubicBezTo>
                <a:cubicBezTo>
                  <a:pt x="612781" y="363309"/>
                  <a:pt x="613140" y="310225"/>
                  <a:pt x="639193" y="285096"/>
                </a:cubicBezTo>
                <a:cubicBezTo>
                  <a:pt x="674907" y="250666"/>
                  <a:pt x="742788" y="271427"/>
                  <a:pt x="834462" y="263410"/>
                </a:cubicBezTo>
                <a:cubicBezTo>
                  <a:pt x="833897" y="215722"/>
                  <a:pt x="838265" y="165208"/>
                  <a:pt x="819097" y="166955"/>
                </a:cubicBezTo>
                <a:cubicBezTo>
                  <a:pt x="763497" y="171991"/>
                  <a:pt x="716222" y="188795"/>
                  <a:pt x="574395" y="189103"/>
                </a:cubicBezTo>
                <a:cubicBezTo>
                  <a:pt x="536009" y="189206"/>
                  <a:pt x="560212" y="376567"/>
                  <a:pt x="522854" y="443475"/>
                </a:cubicBezTo>
                <a:cubicBezTo>
                  <a:pt x="513348" y="460536"/>
                  <a:pt x="494489" y="456116"/>
                  <a:pt x="470080" y="454626"/>
                </a:cubicBezTo>
                <a:cubicBezTo>
                  <a:pt x="497983" y="190388"/>
                  <a:pt x="412836" y="96861"/>
                  <a:pt x="388941" y="100613"/>
                </a:cubicBezTo>
                <a:cubicBezTo>
                  <a:pt x="355900" y="105751"/>
                  <a:pt x="330875" y="231344"/>
                  <a:pt x="151690" y="446044"/>
                </a:cubicBezTo>
                <a:cubicBezTo>
                  <a:pt x="151690" y="446044"/>
                  <a:pt x="57909" y="457144"/>
                  <a:pt x="25228" y="458121"/>
                </a:cubicBezTo>
                <a:cubicBezTo>
                  <a:pt x="-5399" y="459046"/>
                  <a:pt x="-8636" y="518604"/>
                  <a:pt x="18239" y="516446"/>
                </a:cubicBezTo>
                <a:cubicBezTo>
                  <a:pt x="174968" y="503959"/>
                  <a:pt x="79183" y="572100"/>
                  <a:pt x="52205" y="607558"/>
                </a:cubicBezTo>
                <a:cubicBezTo>
                  <a:pt x="-2624" y="679655"/>
                  <a:pt x="70499" y="730016"/>
                  <a:pt x="112174" y="656736"/>
                </a:cubicBezTo>
                <a:cubicBezTo>
                  <a:pt x="193673" y="513414"/>
                  <a:pt x="327483" y="466497"/>
                  <a:pt x="362220" y="609459"/>
                </a:cubicBezTo>
                <a:cubicBezTo>
                  <a:pt x="405077" y="785978"/>
                  <a:pt x="408263" y="598976"/>
                  <a:pt x="457593" y="528009"/>
                </a:cubicBezTo>
                <a:cubicBezTo>
                  <a:pt x="457593" y="528009"/>
                  <a:pt x="493204" y="523127"/>
                  <a:pt x="515044" y="528985"/>
                </a:cubicBezTo>
                <a:cubicBezTo>
                  <a:pt x="440430" y="692656"/>
                  <a:pt x="655997" y="644608"/>
                  <a:pt x="749674" y="640652"/>
                </a:cubicBezTo>
                <a:cubicBezTo>
                  <a:pt x="721771" y="681659"/>
                  <a:pt x="672389" y="805865"/>
                  <a:pt x="592894" y="751085"/>
                </a:cubicBezTo>
                <a:cubicBezTo>
                  <a:pt x="378818" y="603549"/>
                  <a:pt x="678299" y="1102067"/>
                  <a:pt x="850392" y="632224"/>
                </a:cubicBezTo>
                <a:cubicBezTo>
                  <a:pt x="982301" y="601905"/>
                  <a:pt x="868788" y="658432"/>
                  <a:pt x="904193" y="735823"/>
                </a:cubicBezTo>
                <a:cubicBezTo>
                  <a:pt x="970739" y="881354"/>
                  <a:pt x="1043091" y="381706"/>
                  <a:pt x="1188361" y="735257"/>
                </a:cubicBezTo>
                <a:cubicBezTo>
                  <a:pt x="1337844" y="1099086"/>
                  <a:pt x="1195195" y="-17991"/>
                  <a:pt x="1030861" y="406321"/>
                </a:cubicBezTo>
                <a:cubicBezTo>
                  <a:pt x="970379" y="562490"/>
                  <a:pt x="919044" y="526570"/>
                  <a:pt x="918787" y="512130"/>
                </a:cubicBezTo>
                <a:cubicBezTo>
                  <a:pt x="916629" y="396198"/>
                  <a:pt x="1063749" y="34065"/>
                  <a:pt x="1171969" y="98917"/>
                </a:cubicBezTo>
                <a:cubicBezTo>
                  <a:pt x="1303723" y="177746"/>
                  <a:pt x="1226284" y="-122875"/>
                  <a:pt x="1035486" y="60119"/>
                </a:cubicBezTo>
                <a:moveTo>
                  <a:pt x="387400" y="446044"/>
                </a:moveTo>
                <a:cubicBezTo>
                  <a:pt x="384419" y="458891"/>
                  <a:pt x="357647" y="451697"/>
                  <a:pt x="319055" y="449693"/>
                </a:cubicBezTo>
                <a:cubicBezTo>
                  <a:pt x="301533" y="448768"/>
                  <a:pt x="240588" y="444811"/>
                  <a:pt x="240588" y="444811"/>
                </a:cubicBezTo>
                <a:cubicBezTo>
                  <a:pt x="280721" y="386691"/>
                  <a:pt x="322241" y="314234"/>
                  <a:pt x="375529" y="273020"/>
                </a:cubicBezTo>
                <a:cubicBezTo>
                  <a:pt x="380771" y="320246"/>
                  <a:pt x="396135" y="408788"/>
                  <a:pt x="387400" y="446044"/>
                </a:cubicBezTo>
                <a:moveTo>
                  <a:pt x="1103522" y="378572"/>
                </a:moveTo>
                <a:cubicBezTo>
                  <a:pt x="1126234" y="397482"/>
                  <a:pt x="1140828" y="492653"/>
                  <a:pt x="1147560" y="523846"/>
                </a:cubicBezTo>
                <a:cubicBezTo>
                  <a:pt x="1103111" y="515162"/>
                  <a:pt x="1079781" y="530578"/>
                  <a:pt x="1045866" y="533918"/>
                </a:cubicBezTo>
                <a:cubicBezTo>
                  <a:pt x="1065136" y="464801"/>
                  <a:pt x="1095300" y="409096"/>
                  <a:pt x="1103522" y="378572"/>
                </a:cubicBezTo>
              </a:path>
            </a:pathLst>
          </a:custGeom>
          <a:solidFill>
            <a:srgbClr val="EE6C23"/>
          </a:solidFill>
          <a:ln w="513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90A7BBDA-DE9C-4199-1EDD-3748C53DD2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57574" y="6222641"/>
            <a:ext cx="5276850" cy="4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700" kern="100" dirty="0"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ASSESSORIA ENERGÈTICA - ENGINYERIA, CONSULTORIA I PROJECTES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7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AE,SA · ARAGÓ 383, 4a PLANTA · 08013 BARCELONA · T +34 934 449 300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7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WWW.AESA.NET · INFO@AESA.NET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3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562ED-8A6E-7082-6865-3BFAA41E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4BAF6-4A4E-CB08-138A-BD11E92A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64E89-EC21-55C5-91BE-643409FC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3C1B9A-C44D-6910-AA86-75B56343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62851D-8552-AA9C-7FE0-639C6252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FE434F-F88D-A9FC-F846-61D63458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76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D44A0-99B9-FC80-BA7A-CE5E8F63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E22425-789F-2AA6-9E3B-B8C7246AD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040346-04CC-91A3-934F-086E8E53F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A8562-F7DC-7766-A090-A7B37A72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D933C3-F935-58B1-C3FA-B98A00ED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248AC-ECEE-1E14-F460-4A751A89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59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EC41B-05C1-374E-5A8F-2011034A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0A8C38-FE49-DCAB-46EB-968B23DD4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B1320-62EC-9868-9CF1-32743A69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1B9B16-A17D-186B-3F81-6B9F2CB3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F5D7C-C9B0-7DDA-1758-A1A3E9CD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1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56AAD0-0C50-6F44-38E2-3734CE577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074E57-3CC5-AC69-6DA1-B3359BAA7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DC03B-10E3-B064-FD37-E456B62F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58C38-28A3-BA12-2D31-0DFC48AC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43752-ECB7-EA17-C009-86C06A0E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altres pàgines corporat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898BF-70B0-A5D1-8025-370FE357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E857B-ABEB-11CF-5FEB-F98C6499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567BF-6033-A05C-DC8D-63AB6AE0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Gráfico 1">
            <a:extLst>
              <a:ext uri="{FF2B5EF4-FFF2-40B4-BE49-F238E27FC236}">
                <a16:creationId xmlns:a16="http://schemas.microsoft.com/office/drawing/2014/main" id="{32500241-5B82-3ED0-1E46-0FA4E892F753}"/>
              </a:ext>
            </a:extLst>
          </p:cNvPr>
          <p:cNvSpPr>
            <a:spLocks noChangeAspect="1"/>
          </p:cNvSpPr>
          <p:nvPr userDrawn="1"/>
        </p:nvSpPr>
        <p:spPr>
          <a:xfrm>
            <a:off x="897176" y="-545309"/>
            <a:ext cx="11297207" cy="1085852"/>
          </a:xfrm>
          <a:custGeom>
            <a:avLst/>
            <a:gdLst>
              <a:gd name="connsiteX0" fmla="*/ 5402763 w 5402762"/>
              <a:gd name="connsiteY0" fmla="*/ 0 h 641869"/>
              <a:gd name="connsiteX1" fmla="*/ 0 w 5402762"/>
              <a:gd name="connsiteY1" fmla="*/ 0 h 641869"/>
              <a:gd name="connsiteX2" fmla="*/ 0 w 5402762"/>
              <a:gd name="connsiteY2" fmla="*/ 641870 h 641869"/>
              <a:gd name="connsiteX3" fmla="*/ 1945830 w 5402762"/>
              <a:gd name="connsiteY3" fmla="*/ 479360 h 641869"/>
              <a:gd name="connsiteX4" fmla="*/ 4158485 w 5402762"/>
              <a:gd name="connsiteY4" fmla="*/ 571056 h 641869"/>
              <a:gd name="connsiteX5" fmla="*/ 5401856 w 5402762"/>
              <a:gd name="connsiteY5" fmla="*/ 556529 h 641869"/>
              <a:gd name="connsiteX6" fmla="*/ 5401856 w 5402762"/>
              <a:gd name="connsiteY6" fmla="*/ 0 h 641869"/>
              <a:gd name="connsiteX7" fmla="*/ 5402763 w 5402762"/>
              <a:gd name="connsiteY7" fmla="*/ 0 h 641869"/>
              <a:gd name="connsiteX0" fmla="*/ 5406928 w 5406928"/>
              <a:gd name="connsiteY0" fmla="*/ 0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0 h 641870"/>
              <a:gd name="connsiteX0" fmla="*/ 5406928 w 5406928"/>
              <a:gd name="connsiteY0" fmla="*/ 319165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319165 h 641870"/>
              <a:gd name="connsiteX0" fmla="*/ 5402763 w 5402763"/>
              <a:gd name="connsiteY0" fmla="*/ 319165 h 641870"/>
              <a:gd name="connsiteX1" fmla="*/ 2362 w 5402763"/>
              <a:gd name="connsiteY1" fmla="*/ 323852 h 641870"/>
              <a:gd name="connsiteX2" fmla="*/ 0 w 5402763"/>
              <a:gd name="connsiteY2" fmla="*/ 641870 h 641870"/>
              <a:gd name="connsiteX3" fmla="*/ 1945830 w 5402763"/>
              <a:gd name="connsiteY3" fmla="*/ 479360 h 641870"/>
              <a:gd name="connsiteX4" fmla="*/ 4158485 w 5402763"/>
              <a:gd name="connsiteY4" fmla="*/ 571056 h 641870"/>
              <a:gd name="connsiteX5" fmla="*/ 5401856 w 5402763"/>
              <a:gd name="connsiteY5" fmla="*/ 556529 h 641870"/>
              <a:gd name="connsiteX6" fmla="*/ 5401856 w 5402763"/>
              <a:gd name="connsiteY6" fmla="*/ 0 h 641870"/>
              <a:gd name="connsiteX7" fmla="*/ 5402763 w 5402763"/>
              <a:gd name="connsiteY7" fmla="*/ 319165 h 641870"/>
              <a:gd name="connsiteX0" fmla="*/ 5400587 w 5401889"/>
              <a:gd name="connsiteY0" fmla="*/ 321855 h 641870"/>
              <a:gd name="connsiteX1" fmla="*/ 2362 w 5401889"/>
              <a:gd name="connsiteY1" fmla="*/ 323852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0587 w 5401889"/>
              <a:gd name="connsiteY0" fmla="*/ 321855 h 641870"/>
              <a:gd name="connsiteX1" fmla="*/ 2362 w 5401889"/>
              <a:gd name="connsiteY1" fmla="*/ 318474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2911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0633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726 w 5403028"/>
              <a:gd name="connsiteY0" fmla="*/ 321855 h 641870"/>
              <a:gd name="connsiteX1" fmla="*/ 84 w 5403028"/>
              <a:gd name="connsiteY1" fmla="*/ 321290 h 641870"/>
              <a:gd name="connsiteX2" fmla="*/ 0 w 5403028"/>
              <a:gd name="connsiteY2" fmla="*/ 641870 h 641870"/>
              <a:gd name="connsiteX3" fmla="*/ 1946969 w 5403028"/>
              <a:gd name="connsiteY3" fmla="*/ 479360 h 641870"/>
              <a:gd name="connsiteX4" fmla="*/ 4159624 w 5403028"/>
              <a:gd name="connsiteY4" fmla="*/ 571056 h 641870"/>
              <a:gd name="connsiteX5" fmla="*/ 5400717 w 5403028"/>
              <a:gd name="connsiteY5" fmla="*/ 556529 h 641870"/>
              <a:gd name="connsiteX6" fmla="*/ 5402995 w 5403028"/>
              <a:gd name="connsiteY6" fmla="*/ 0 h 641870"/>
              <a:gd name="connsiteX7" fmla="*/ 5401726 w 5403028"/>
              <a:gd name="connsiteY7" fmla="*/ 321855 h 64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028" h="641870">
                <a:moveTo>
                  <a:pt x="5401726" y="321855"/>
                </a:moveTo>
                <a:lnTo>
                  <a:pt x="84" y="321290"/>
                </a:lnTo>
                <a:cubicBezTo>
                  <a:pt x="84" y="535247"/>
                  <a:pt x="0" y="427913"/>
                  <a:pt x="0" y="641870"/>
                </a:cubicBezTo>
                <a:cubicBezTo>
                  <a:pt x="377549" y="584674"/>
                  <a:pt x="1253698" y="491162"/>
                  <a:pt x="1946969" y="479360"/>
                </a:cubicBezTo>
                <a:cubicBezTo>
                  <a:pt x="2640240" y="467558"/>
                  <a:pt x="3583999" y="558195"/>
                  <a:pt x="4159624" y="571056"/>
                </a:cubicBezTo>
                <a:cubicBezTo>
                  <a:pt x="4735249" y="583918"/>
                  <a:pt x="4987019" y="561371"/>
                  <a:pt x="5400717" y="556529"/>
                </a:cubicBezTo>
                <a:cubicBezTo>
                  <a:pt x="5401476" y="371019"/>
                  <a:pt x="5402236" y="185510"/>
                  <a:pt x="5402995" y="0"/>
                </a:cubicBezTo>
                <a:cubicBezTo>
                  <a:pt x="5403297" y="106388"/>
                  <a:pt x="5401424" y="215467"/>
                  <a:pt x="5401726" y="321855"/>
                </a:cubicBezTo>
                <a:close/>
              </a:path>
            </a:pathLst>
          </a:custGeom>
          <a:solidFill>
            <a:schemeClr val="accent1"/>
          </a:solidFill>
          <a:ln w="9061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64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anja altres pàgines corporat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CE1A4-1A23-67F2-BA36-4EFC076CF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AADB72-0390-F65F-F37F-452721291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898BF-70B0-A5D1-8025-370FE357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E857B-ABEB-11CF-5FEB-F98C6499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567BF-6033-A05C-DC8D-63AB6AE0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Gráfico 1">
            <a:extLst>
              <a:ext uri="{FF2B5EF4-FFF2-40B4-BE49-F238E27FC236}">
                <a16:creationId xmlns:a16="http://schemas.microsoft.com/office/drawing/2014/main" id="{32500241-5B82-3ED0-1E46-0FA4E892F753}"/>
              </a:ext>
            </a:extLst>
          </p:cNvPr>
          <p:cNvSpPr>
            <a:spLocks noChangeAspect="1"/>
          </p:cNvSpPr>
          <p:nvPr userDrawn="1"/>
        </p:nvSpPr>
        <p:spPr>
          <a:xfrm>
            <a:off x="897176" y="-545309"/>
            <a:ext cx="11297207" cy="1085852"/>
          </a:xfrm>
          <a:custGeom>
            <a:avLst/>
            <a:gdLst>
              <a:gd name="connsiteX0" fmla="*/ 5402763 w 5402762"/>
              <a:gd name="connsiteY0" fmla="*/ 0 h 641869"/>
              <a:gd name="connsiteX1" fmla="*/ 0 w 5402762"/>
              <a:gd name="connsiteY1" fmla="*/ 0 h 641869"/>
              <a:gd name="connsiteX2" fmla="*/ 0 w 5402762"/>
              <a:gd name="connsiteY2" fmla="*/ 641870 h 641869"/>
              <a:gd name="connsiteX3" fmla="*/ 1945830 w 5402762"/>
              <a:gd name="connsiteY3" fmla="*/ 479360 h 641869"/>
              <a:gd name="connsiteX4" fmla="*/ 4158485 w 5402762"/>
              <a:gd name="connsiteY4" fmla="*/ 571056 h 641869"/>
              <a:gd name="connsiteX5" fmla="*/ 5401856 w 5402762"/>
              <a:gd name="connsiteY5" fmla="*/ 556529 h 641869"/>
              <a:gd name="connsiteX6" fmla="*/ 5401856 w 5402762"/>
              <a:gd name="connsiteY6" fmla="*/ 0 h 641869"/>
              <a:gd name="connsiteX7" fmla="*/ 5402763 w 5402762"/>
              <a:gd name="connsiteY7" fmla="*/ 0 h 641869"/>
              <a:gd name="connsiteX0" fmla="*/ 5406928 w 5406928"/>
              <a:gd name="connsiteY0" fmla="*/ 0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0 h 641870"/>
              <a:gd name="connsiteX0" fmla="*/ 5406928 w 5406928"/>
              <a:gd name="connsiteY0" fmla="*/ 319165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319165 h 641870"/>
              <a:gd name="connsiteX0" fmla="*/ 5402763 w 5402763"/>
              <a:gd name="connsiteY0" fmla="*/ 319165 h 641870"/>
              <a:gd name="connsiteX1" fmla="*/ 2362 w 5402763"/>
              <a:gd name="connsiteY1" fmla="*/ 323852 h 641870"/>
              <a:gd name="connsiteX2" fmla="*/ 0 w 5402763"/>
              <a:gd name="connsiteY2" fmla="*/ 641870 h 641870"/>
              <a:gd name="connsiteX3" fmla="*/ 1945830 w 5402763"/>
              <a:gd name="connsiteY3" fmla="*/ 479360 h 641870"/>
              <a:gd name="connsiteX4" fmla="*/ 4158485 w 5402763"/>
              <a:gd name="connsiteY4" fmla="*/ 571056 h 641870"/>
              <a:gd name="connsiteX5" fmla="*/ 5401856 w 5402763"/>
              <a:gd name="connsiteY5" fmla="*/ 556529 h 641870"/>
              <a:gd name="connsiteX6" fmla="*/ 5401856 w 5402763"/>
              <a:gd name="connsiteY6" fmla="*/ 0 h 641870"/>
              <a:gd name="connsiteX7" fmla="*/ 5402763 w 5402763"/>
              <a:gd name="connsiteY7" fmla="*/ 319165 h 641870"/>
              <a:gd name="connsiteX0" fmla="*/ 5400587 w 5401889"/>
              <a:gd name="connsiteY0" fmla="*/ 321855 h 641870"/>
              <a:gd name="connsiteX1" fmla="*/ 2362 w 5401889"/>
              <a:gd name="connsiteY1" fmla="*/ 323852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0587 w 5401889"/>
              <a:gd name="connsiteY0" fmla="*/ 321855 h 641870"/>
              <a:gd name="connsiteX1" fmla="*/ 2362 w 5401889"/>
              <a:gd name="connsiteY1" fmla="*/ 318474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2911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0633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726 w 5403028"/>
              <a:gd name="connsiteY0" fmla="*/ 321855 h 641870"/>
              <a:gd name="connsiteX1" fmla="*/ 84 w 5403028"/>
              <a:gd name="connsiteY1" fmla="*/ 321290 h 641870"/>
              <a:gd name="connsiteX2" fmla="*/ 0 w 5403028"/>
              <a:gd name="connsiteY2" fmla="*/ 641870 h 641870"/>
              <a:gd name="connsiteX3" fmla="*/ 1946969 w 5403028"/>
              <a:gd name="connsiteY3" fmla="*/ 479360 h 641870"/>
              <a:gd name="connsiteX4" fmla="*/ 4159624 w 5403028"/>
              <a:gd name="connsiteY4" fmla="*/ 571056 h 641870"/>
              <a:gd name="connsiteX5" fmla="*/ 5400717 w 5403028"/>
              <a:gd name="connsiteY5" fmla="*/ 556529 h 641870"/>
              <a:gd name="connsiteX6" fmla="*/ 5402995 w 5403028"/>
              <a:gd name="connsiteY6" fmla="*/ 0 h 641870"/>
              <a:gd name="connsiteX7" fmla="*/ 5401726 w 5403028"/>
              <a:gd name="connsiteY7" fmla="*/ 321855 h 64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028" h="641870">
                <a:moveTo>
                  <a:pt x="5401726" y="321855"/>
                </a:moveTo>
                <a:lnTo>
                  <a:pt x="84" y="321290"/>
                </a:lnTo>
                <a:cubicBezTo>
                  <a:pt x="84" y="535247"/>
                  <a:pt x="0" y="427913"/>
                  <a:pt x="0" y="641870"/>
                </a:cubicBezTo>
                <a:cubicBezTo>
                  <a:pt x="377549" y="584674"/>
                  <a:pt x="1253698" y="491162"/>
                  <a:pt x="1946969" y="479360"/>
                </a:cubicBezTo>
                <a:cubicBezTo>
                  <a:pt x="2640240" y="467558"/>
                  <a:pt x="3583999" y="558195"/>
                  <a:pt x="4159624" y="571056"/>
                </a:cubicBezTo>
                <a:cubicBezTo>
                  <a:pt x="4735249" y="583918"/>
                  <a:pt x="4987019" y="561371"/>
                  <a:pt x="5400717" y="556529"/>
                </a:cubicBezTo>
                <a:cubicBezTo>
                  <a:pt x="5401476" y="371019"/>
                  <a:pt x="5402236" y="185510"/>
                  <a:pt x="5402995" y="0"/>
                </a:cubicBezTo>
                <a:cubicBezTo>
                  <a:pt x="5403297" y="106388"/>
                  <a:pt x="5401424" y="215467"/>
                  <a:pt x="5401726" y="321855"/>
                </a:cubicBezTo>
                <a:close/>
              </a:path>
            </a:pathLst>
          </a:custGeom>
          <a:solidFill>
            <a:schemeClr val="accent5"/>
          </a:solidFill>
          <a:ln w="9061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4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2020F-7270-2619-2FB9-73D3F1B3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641FE1-4176-6E39-48E4-B6CF5789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3F1AC-94CC-03B3-C28F-AFA39115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8D6751-0528-E7E8-AEE7-EDB835BA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3E785-E06B-87A2-0845-9C7B6C67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9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1DC1-CE39-B42C-37D6-79D0FC18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6CA2F0-8C1C-0C81-D13C-45808267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66693-A04B-306C-819A-62533948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0BBB8-A6A3-07D6-A8DF-289F1634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6E5F4E-107E-B85C-0D8F-6C5C043D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98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FAE24-6587-74BA-C782-DDA20A30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160E1-075D-C751-EA82-F79093E3C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6A9473-A0A0-46E0-6153-83BED13B4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4D529B-687B-6B98-147C-57C1BD4C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711965-5A0E-023E-505A-2199548E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F76557-AB18-02F7-CCA2-C96A532F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11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90627-DF6B-EA1F-4563-D3EA3907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1F2C7-E6FE-E03D-9093-2D37D02ED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587EB-B7DD-CBA8-734A-B8B8E3F63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B199-DE56-8AA7-A8BA-BCA23DF10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74DB2E-56FD-C7F4-23AF-67BC7E122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B039AB-FF5E-AF3C-2FDC-C03F11F7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5FB6A3-1512-062E-F4B9-9C1B51DA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BAE14B-E68B-0910-DCCE-E30075F8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42A0F-BE02-0761-58B4-BB59237E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5B8BAA-B2A8-1175-ACA3-D2A53A4D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D1A883-835F-ECE6-B464-55F535F6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6B33A9-8065-89A9-AEFD-E2E4D2BB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2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625332-661A-DD4F-CDA7-92F38B8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E92FFA-A44C-55C2-C458-BC7519DC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67891E-9CB7-2A0F-3BD7-43E6A1F2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5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73C0DB-96A2-9A0D-36E2-49510ACA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687503-FE4E-2CF5-529F-B47180D7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A8CB9-3125-334B-0D25-9AFA90487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D6C1-7DA4-4D10-9D01-10145B0792F5}" type="datetimeFigureOut">
              <a:rPr lang="es-ES" smtClean="0"/>
              <a:t>16/06/2023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0D6129-0DCA-5728-4387-8F3452141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13AB0D-F0AD-790B-38A4-D158A79BF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3DD7-A1FB-4499-9620-8497EFA7A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2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utori@aesa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utori@aesa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1">
            <a:extLst>
              <a:ext uri="{FF2B5EF4-FFF2-40B4-BE49-F238E27FC236}">
                <a16:creationId xmlns:a16="http://schemas.microsoft.com/office/drawing/2014/main" id="{C8368975-0F16-15B9-D2CA-27CC2F2951BD}"/>
              </a:ext>
            </a:extLst>
          </p:cNvPr>
          <p:cNvSpPr>
            <a:spLocks noChangeAspect="1"/>
          </p:cNvSpPr>
          <p:nvPr/>
        </p:nvSpPr>
        <p:spPr>
          <a:xfrm>
            <a:off x="897176" y="-545309"/>
            <a:ext cx="11297207" cy="1085852"/>
          </a:xfrm>
          <a:custGeom>
            <a:avLst/>
            <a:gdLst>
              <a:gd name="connsiteX0" fmla="*/ 5402763 w 5402762"/>
              <a:gd name="connsiteY0" fmla="*/ 0 h 641869"/>
              <a:gd name="connsiteX1" fmla="*/ 0 w 5402762"/>
              <a:gd name="connsiteY1" fmla="*/ 0 h 641869"/>
              <a:gd name="connsiteX2" fmla="*/ 0 w 5402762"/>
              <a:gd name="connsiteY2" fmla="*/ 641870 h 641869"/>
              <a:gd name="connsiteX3" fmla="*/ 1945830 w 5402762"/>
              <a:gd name="connsiteY3" fmla="*/ 479360 h 641869"/>
              <a:gd name="connsiteX4" fmla="*/ 4158485 w 5402762"/>
              <a:gd name="connsiteY4" fmla="*/ 571056 h 641869"/>
              <a:gd name="connsiteX5" fmla="*/ 5401856 w 5402762"/>
              <a:gd name="connsiteY5" fmla="*/ 556529 h 641869"/>
              <a:gd name="connsiteX6" fmla="*/ 5401856 w 5402762"/>
              <a:gd name="connsiteY6" fmla="*/ 0 h 641869"/>
              <a:gd name="connsiteX7" fmla="*/ 5402763 w 5402762"/>
              <a:gd name="connsiteY7" fmla="*/ 0 h 641869"/>
              <a:gd name="connsiteX0" fmla="*/ 5406928 w 5406928"/>
              <a:gd name="connsiteY0" fmla="*/ 0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0 h 641870"/>
              <a:gd name="connsiteX0" fmla="*/ 5406928 w 5406928"/>
              <a:gd name="connsiteY0" fmla="*/ 319165 h 641870"/>
              <a:gd name="connsiteX1" fmla="*/ 0 w 5406928"/>
              <a:gd name="connsiteY1" fmla="*/ 334608 h 641870"/>
              <a:gd name="connsiteX2" fmla="*/ 4165 w 5406928"/>
              <a:gd name="connsiteY2" fmla="*/ 641870 h 641870"/>
              <a:gd name="connsiteX3" fmla="*/ 1949995 w 5406928"/>
              <a:gd name="connsiteY3" fmla="*/ 479360 h 641870"/>
              <a:gd name="connsiteX4" fmla="*/ 4162650 w 5406928"/>
              <a:gd name="connsiteY4" fmla="*/ 571056 h 641870"/>
              <a:gd name="connsiteX5" fmla="*/ 5406021 w 5406928"/>
              <a:gd name="connsiteY5" fmla="*/ 556529 h 641870"/>
              <a:gd name="connsiteX6" fmla="*/ 5406021 w 5406928"/>
              <a:gd name="connsiteY6" fmla="*/ 0 h 641870"/>
              <a:gd name="connsiteX7" fmla="*/ 5406928 w 5406928"/>
              <a:gd name="connsiteY7" fmla="*/ 319165 h 641870"/>
              <a:gd name="connsiteX0" fmla="*/ 5402763 w 5402763"/>
              <a:gd name="connsiteY0" fmla="*/ 319165 h 641870"/>
              <a:gd name="connsiteX1" fmla="*/ 2362 w 5402763"/>
              <a:gd name="connsiteY1" fmla="*/ 323852 h 641870"/>
              <a:gd name="connsiteX2" fmla="*/ 0 w 5402763"/>
              <a:gd name="connsiteY2" fmla="*/ 641870 h 641870"/>
              <a:gd name="connsiteX3" fmla="*/ 1945830 w 5402763"/>
              <a:gd name="connsiteY3" fmla="*/ 479360 h 641870"/>
              <a:gd name="connsiteX4" fmla="*/ 4158485 w 5402763"/>
              <a:gd name="connsiteY4" fmla="*/ 571056 h 641870"/>
              <a:gd name="connsiteX5" fmla="*/ 5401856 w 5402763"/>
              <a:gd name="connsiteY5" fmla="*/ 556529 h 641870"/>
              <a:gd name="connsiteX6" fmla="*/ 5401856 w 5402763"/>
              <a:gd name="connsiteY6" fmla="*/ 0 h 641870"/>
              <a:gd name="connsiteX7" fmla="*/ 5402763 w 5402763"/>
              <a:gd name="connsiteY7" fmla="*/ 319165 h 641870"/>
              <a:gd name="connsiteX0" fmla="*/ 5400587 w 5401889"/>
              <a:gd name="connsiteY0" fmla="*/ 321855 h 641870"/>
              <a:gd name="connsiteX1" fmla="*/ 2362 w 5401889"/>
              <a:gd name="connsiteY1" fmla="*/ 323852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0587 w 5401889"/>
              <a:gd name="connsiteY0" fmla="*/ 321855 h 641870"/>
              <a:gd name="connsiteX1" fmla="*/ 2362 w 5401889"/>
              <a:gd name="connsiteY1" fmla="*/ 318474 h 641870"/>
              <a:gd name="connsiteX2" fmla="*/ 0 w 5401889"/>
              <a:gd name="connsiteY2" fmla="*/ 641870 h 641870"/>
              <a:gd name="connsiteX3" fmla="*/ 1945830 w 5401889"/>
              <a:gd name="connsiteY3" fmla="*/ 479360 h 641870"/>
              <a:gd name="connsiteX4" fmla="*/ 4158485 w 5401889"/>
              <a:gd name="connsiteY4" fmla="*/ 571056 h 641870"/>
              <a:gd name="connsiteX5" fmla="*/ 5401856 w 5401889"/>
              <a:gd name="connsiteY5" fmla="*/ 556529 h 641870"/>
              <a:gd name="connsiteX6" fmla="*/ 5401856 w 5401889"/>
              <a:gd name="connsiteY6" fmla="*/ 0 h 641870"/>
              <a:gd name="connsiteX7" fmla="*/ 5400587 w 5401889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2911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642 w 5402944"/>
              <a:gd name="connsiteY0" fmla="*/ 321855 h 641870"/>
              <a:gd name="connsiteX1" fmla="*/ 0 w 5402944"/>
              <a:gd name="connsiteY1" fmla="*/ 321290 h 641870"/>
              <a:gd name="connsiteX2" fmla="*/ 1055 w 5402944"/>
              <a:gd name="connsiteY2" fmla="*/ 641870 h 641870"/>
              <a:gd name="connsiteX3" fmla="*/ 1946885 w 5402944"/>
              <a:gd name="connsiteY3" fmla="*/ 479360 h 641870"/>
              <a:gd name="connsiteX4" fmla="*/ 4159540 w 5402944"/>
              <a:gd name="connsiteY4" fmla="*/ 571056 h 641870"/>
              <a:gd name="connsiteX5" fmla="*/ 5400633 w 5402944"/>
              <a:gd name="connsiteY5" fmla="*/ 556529 h 641870"/>
              <a:gd name="connsiteX6" fmla="*/ 5402911 w 5402944"/>
              <a:gd name="connsiteY6" fmla="*/ 0 h 641870"/>
              <a:gd name="connsiteX7" fmla="*/ 5401642 w 5402944"/>
              <a:gd name="connsiteY7" fmla="*/ 321855 h 641870"/>
              <a:gd name="connsiteX0" fmla="*/ 5401726 w 5403028"/>
              <a:gd name="connsiteY0" fmla="*/ 321855 h 641870"/>
              <a:gd name="connsiteX1" fmla="*/ 84 w 5403028"/>
              <a:gd name="connsiteY1" fmla="*/ 321290 h 641870"/>
              <a:gd name="connsiteX2" fmla="*/ 0 w 5403028"/>
              <a:gd name="connsiteY2" fmla="*/ 641870 h 641870"/>
              <a:gd name="connsiteX3" fmla="*/ 1946969 w 5403028"/>
              <a:gd name="connsiteY3" fmla="*/ 479360 h 641870"/>
              <a:gd name="connsiteX4" fmla="*/ 4159624 w 5403028"/>
              <a:gd name="connsiteY4" fmla="*/ 571056 h 641870"/>
              <a:gd name="connsiteX5" fmla="*/ 5400717 w 5403028"/>
              <a:gd name="connsiteY5" fmla="*/ 556529 h 641870"/>
              <a:gd name="connsiteX6" fmla="*/ 5402995 w 5403028"/>
              <a:gd name="connsiteY6" fmla="*/ 0 h 641870"/>
              <a:gd name="connsiteX7" fmla="*/ 5401726 w 5403028"/>
              <a:gd name="connsiteY7" fmla="*/ 321855 h 64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028" h="641870">
                <a:moveTo>
                  <a:pt x="5401726" y="321855"/>
                </a:moveTo>
                <a:lnTo>
                  <a:pt x="84" y="321290"/>
                </a:lnTo>
                <a:cubicBezTo>
                  <a:pt x="84" y="535247"/>
                  <a:pt x="0" y="427913"/>
                  <a:pt x="0" y="641870"/>
                </a:cubicBezTo>
                <a:cubicBezTo>
                  <a:pt x="377549" y="584674"/>
                  <a:pt x="1253698" y="491162"/>
                  <a:pt x="1946969" y="479360"/>
                </a:cubicBezTo>
                <a:cubicBezTo>
                  <a:pt x="2640240" y="467558"/>
                  <a:pt x="3583999" y="558195"/>
                  <a:pt x="4159624" y="571056"/>
                </a:cubicBezTo>
                <a:cubicBezTo>
                  <a:pt x="4735249" y="583918"/>
                  <a:pt x="4987019" y="561371"/>
                  <a:pt x="5400717" y="556529"/>
                </a:cubicBezTo>
                <a:cubicBezTo>
                  <a:pt x="5401476" y="371019"/>
                  <a:pt x="5402236" y="185510"/>
                  <a:pt x="5402995" y="0"/>
                </a:cubicBezTo>
                <a:cubicBezTo>
                  <a:pt x="5403297" y="106388"/>
                  <a:pt x="5401424" y="215467"/>
                  <a:pt x="5401726" y="321855"/>
                </a:cubicBezTo>
                <a:close/>
              </a:path>
            </a:pathLst>
          </a:custGeom>
          <a:solidFill>
            <a:schemeClr val="accent1"/>
          </a:solidFill>
          <a:ln w="9061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89BB88-FBF5-06A5-CCA3-B8CCF31CE0D2}"/>
              </a:ext>
            </a:extLst>
          </p:cNvPr>
          <p:cNvSpPr txBox="1"/>
          <p:nvPr/>
        </p:nvSpPr>
        <p:spPr>
          <a:xfrm>
            <a:off x="897175" y="1071155"/>
            <a:ext cx="680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spc="100" dirty="0">
                <a:solidFill>
                  <a:schemeClr val="accent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ESTRATÈGIES DE DESCARBONITZACIÓ BASADES EN BIOENERGIA</a:t>
            </a:r>
            <a:endParaRPr lang="es-ES" sz="2000" spc="100" dirty="0">
              <a:solidFill>
                <a:schemeClr val="accent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F707A-3F0F-A30E-B1C1-0E98B02BE480}"/>
              </a:ext>
            </a:extLst>
          </p:cNvPr>
          <p:cNvSpPr txBox="1"/>
          <p:nvPr/>
        </p:nvSpPr>
        <p:spPr>
          <a:xfrm>
            <a:off x="897174" y="1911062"/>
            <a:ext cx="4693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1</a:t>
            </a:r>
            <a:r>
              <a:rPr lang="ca-ES" sz="20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ER</a:t>
            </a:r>
            <a:r>
              <a:rPr lang="ca-ES" sz="32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 FÒRUM DE LA DESCARBONITZACIÓ INDUSTRIAL</a:t>
            </a:r>
            <a:endParaRPr lang="es-ES" sz="3200" spc="5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1F9CB7-EF17-2925-93DE-58084D866954}"/>
              </a:ext>
            </a:extLst>
          </p:cNvPr>
          <p:cNvSpPr txBox="1"/>
          <p:nvPr/>
        </p:nvSpPr>
        <p:spPr>
          <a:xfrm>
            <a:off x="897174" y="4057620"/>
            <a:ext cx="6104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Ricard Vila</a:t>
            </a:r>
          </a:p>
          <a:p>
            <a:r>
              <a:rPr lang="ca-ES" sz="1100" spc="50" dirty="0">
                <a:latin typeface="Poppins Light" panose="00000400000000000000" pitchFamily="2" charset="0"/>
                <a:cs typeface="Poppins Light" panose="00000400000000000000" pitchFamily="2" charset="0"/>
                <a:hlinkClick r:id="rId2"/>
              </a:rPr>
              <a:t>rvila@aesa.net</a:t>
            </a:r>
            <a:r>
              <a:rPr lang="ca-ES" sz="11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r>
              <a:rPr lang="ca-ES" sz="11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20 de juny de 2023</a:t>
            </a:r>
            <a:endParaRPr lang="es-ES" sz="1100" spc="5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026" name="Picture 2" descr="Cecot Home - CECOT">
            <a:extLst>
              <a:ext uri="{FF2B5EF4-FFF2-40B4-BE49-F238E27FC236}">
                <a16:creationId xmlns:a16="http://schemas.microsoft.com/office/drawing/2014/main" id="{1581E0E0-8C5B-F432-59FA-147EE8919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53" y="1023832"/>
            <a:ext cx="2397100" cy="28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9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6EACDF-4821-B9ED-A0C0-103932FE430D}"/>
              </a:ext>
            </a:extLst>
          </p:cNvPr>
          <p:cNvSpPr/>
          <p:nvPr/>
        </p:nvSpPr>
        <p:spPr>
          <a:xfrm>
            <a:off x="6395826" y="1245654"/>
            <a:ext cx="252000" cy="5346531"/>
          </a:xfrm>
          <a:prstGeom prst="rect">
            <a:avLst/>
          </a:prstGeom>
          <a:gradFill flip="none" rotWithShape="1">
            <a:gsLst>
              <a:gs pos="32000">
                <a:schemeClr val="accent2">
                  <a:lumMod val="75000"/>
                  <a:alpha val="18000"/>
                </a:schemeClr>
              </a:gs>
              <a:gs pos="0">
                <a:schemeClr val="accent2">
                  <a:lumMod val="75000"/>
                  <a:alpha val="18000"/>
                </a:schemeClr>
              </a:gs>
              <a:gs pos="100000">
                <a:schemeClr val="accent2">
                  <a:lumMod val="75000"/>
                </a:schemeClr>
              </a:gs>
              <a:gs pos="70000">
                <a:schemeClr val="bg1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18C1FC-673A-603D-4434-060C1273E6C1}"/>
              </a:ext>
            </a:extLst>
          </p:cNvPr>
          <p:cNvSpPr txBox="1"/>
          <p:nvPr/>
        </p:nvSpPr>
        <p:spPr>
          <a:xfrm>
            <a:off x="223694" y="524012"/>
            <a:ext cx="1042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VISIÓ HISTÒRICA</a:t>
            </a:r>
            <a:endParaRPr lang="es-ES" sz="2800" spc="100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626700-55A8-0FF9-0C49-176237E47F90}"/>
              </a:ext>
            </a:extLst>
          </p:cNvPr>
          <p:cNvSpPr txBox="1"/>
          <p:nvPr/>
        </p:nvSpPr>
        <p:spPr>
          <a:xfrm>
            <a:off x="223694" y="0"/>
            <a:ext cx="53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</a:t>
            </a:r>
            <a:endParaRPr lang="es-ES" sz="2800" spc="100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2EB2A6-33A3-0B92-4008-895CD26457DF}"/>
              </a:ext>
            </a:extLst>
          </p:cNvPr>
          <p:cNvSpPr txBox="1"/>
          <p:nvPr/>
        </p:nvSpPr>
        <p:spPr>
          <a:xfrm>
            <a:off x="6087485" y="34836"/>
            <a:ext cx="610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spc="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DESCARBONITZACIÓ DE L’ENERGIA TÈRMICA</a:t>
            </a:r>
          </a:p>
        </p:txBody>
      </p:sp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09AFC760-0A1D-0CB9-36B2-E9FA257F35F4}"/>
              </a:ext>
            </a:extLst>
          </p:cNvPr>
          <p:cNvGraphicFramePr>
            <a:graphicFrameLocks noGrp="1"/>
          </p:cNvGraphicFramePr>
          <p:nvPr/>
        </p:nvGraphicFramePr>
        <p:xfrm>
          <a:off x="896541" y="1227706"/>
          <a:ext cx="3732609" cy="53644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323860">
                  <a:extLst>
                    <a:ext uri="{9D8B030D-6E8A-4147-A177-3AD203B41FA5}">
                      <a16:colId xmlns:a16="http://schemas.microsoft.com/office/drawing/2014/main" val="2290149479"/>
                    </a:ext>
                  </a:extLst>
                </a:gridCol>
                <a:gridCol w="408749">
                  <a:extLst>
                    <a:ext uri="{9D8B030D-6E8A-4147-A177-3AD203B41FA5}">
                      <a16:colId xmlns:a16="http://schemas.microsoft.com/office/drawing/2014/main" val="1459513060"/>
                    </a:ext>
                  </a:extLst>
                </a:gridCol>
              </a:tblGrid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caldera de vapor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1830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42719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gasificadora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1840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75642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1850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41451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Inici tèxtil amb energia hidràulica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1860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27774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autogeneració amb excedents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1870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3903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distribuïdora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1890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13880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1900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15316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gran hidroelèctrica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1910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64691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1920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14711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1930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47239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refineria a Espanya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1940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69655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1950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85515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1960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16566"/>
                  </a:ext>
                </a:extLst>
              </a:tr>
              <a:tr h="209348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nuclear + primera regasificadora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1970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66231"/>
                  </a:ext>
                </a:extLst>
              </a:tr>
              <a:tr h="209348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primera cogeneració amb gas + primer parc eòlic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1980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8352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1990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666925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2000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11223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r>
                        <a:rPr lang="ca-ES" sz="10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primer cicle combinat</a:t>
                      </a:r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2010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08771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2020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87209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2030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6893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2040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77662"/>
                  </a:ext>
                </a:extLst>
              </a:tr>
              <a:tr h="139566">
                <a:tc>
                  <a:txBody>
                    <a:bodyPr/>
                    <a:lstStyle/>
                    <a:p>
                      <a:pPr algn="r"/>
                      <a:endParaRPr lang="es-ES" sz="10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000" b="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2050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2356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4E034B8-BB51-1B3F-FC95-0292A7B7C590}"/>
              </a:ext>
            </a:extLst>
          </p:cNvPr>
          <p:cNvSpPr/>
          <p:nvPr/>
        </p:nvSpPr>
        <p:spPr>
          <a:xfrm>
            <a:off x="6743943" y="1245655"/>
            <a:ext cx="252000" cy="53465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66CCFF"/>
              </a:gs>
              <a:gs pos="29500">
                <a:srgbClr val="66CCFF"/>
              </a:gs>
              <a:gs pos="14000">
                <a:schemeClr val="bg1"/>
              </a:gs>
              <a:gs pos="73000">
                <a:schemeClr val="bg1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9F93DB5-6A30-4DCD-B691-BB1D00A398E7}"/>
              </a:ext>
            </a:extLst>
          </p:cNvPr>
          <p:cNvSpPr/>
          <p:nvPr/>
        </p:nvSpPr>
        <p:spPr>
          <a:xfrm>
            <a:off x="5156443" y="1245655"/>
            <a:ext cx="252000" cy="53465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9000">
                <a:schemeClr val="tx1">
                  <a:lumMod val="75000"/>
                  <a:lumOff val="25000"/>
                </a:schemeClr>
              </a:gs>
              <a:gs pos="56000">
                <a:schemeClr val="tx1">
                  <a:lumMod val="75000"/>
                  <a:lumOff val="25000"/>
                </a:schemeClr>
              </a:gs>
              <a:gs pos="78000">
                <a:schemeClr val="bg1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3461CF-84B4-4391-8BC2-466752BEE851}"/>
              </a:ext>
            </a:extLst>
          </p:cNvPr>
          <p:cNvSpPr/>
          <p:nvPr/>
        </p:nvSpPr>
        <p:spPr>
          <a:xfrm>
            <a:off x="5467593" y="1245655"/>
            <a:ext cx="252000" cy="53465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5">
                  <a:lumMod val="75000"/>
                  <a:alpha val="58000"/>
                </a:schemeClr>
              </a:gs>
              <a:gs pos="60000">
                <a:schemeClr val="accent5">
                  <a:lumMod val="75000"/>
                </a:schemeClr>
              </a:gs>
              <a:gs pos="40000">
                <a:schemeClr val="bg1"/>
              </a:gs>
              <a:gs pos="85000">
                <a:schemeClr val="bg1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A6C24C-2E11-4056-BD71-0D25BA77C299}"/>
              </a:ext>
            </a:extLst>
          </p:cNvPr>
          <p:cNvSpPr/>
          <p:nvPr/>
        </p:nvSpPr>
        <p:spPr>
          <a:xfrm>
            <a:off x="5778743" y="1245654"/>
            <a:ext cx="252000" cy="53465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2000">
                <a:srgbClr val="FFC000"/>
              </a:gs>
              <a:gs pos="77000">
                <a:srgbClr val="FFC000"/>
              </a:gs>
              <a:gs pos="56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5EBE3E-65B3-47E7-A430-70B534195BF0}"/>
              </a:ext>
            </a:extLst>
          </p:cNvPr>
          <p:cNvSpPr/>
          <p:nvPr/>
        </p:nvSpPr>
        <p:spPr>
          <a:xfrm>
            <a:off x="7055093" y="1245655"/>
            <a:ext cx="252000" cy="53465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  <a:gs pos="55000">
                <a:srgbClr val="0070C0"/>
              </a:gs>
              <a:gs pos="21000">
                <a:schemeClr val="bg1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5CA24E-65D4-46FE-B810-6F03C3EDEC6E}"/>
              </a:ext>
            </a:extLst>
          </p:cNvPr>
          <p:cNvSpPr/>
          <p:nvPr/>
        </p:nvSpPr>
        <p:spPr>
          <a:xfrm>
            <a:off x="6089893" y="1245655"/>
            <a:ext cx="252000" cy="53465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88000">
                <a:schemeClr val="bg1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47CC2E6-2DF8-1F95-37D6-CAC4C144896C}"/>
              </a:ext>
            </a:extLst>
          </p:cNvPr>
          <p:cNvSpPr txBox="1"/>
          <p:nvPr/>
        </p:nvSpPr>
        <p:spPr>
          <a:xfrm>
            <a:off x="4726413" y="1227706"/>
            <a:ext cx="757918" cy="26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carbó</a:t>
            </a:r>
            <a:endParaRPr lang="es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348A37-416C-61BB-A073-FCFFEFB6DAA5}"/>
              </a:ext>
            </a:extLst>
          </p:cNvPr>
          <p:cNvSpPr txBox="1"/>
          <p:nvPr/>
        </p:nvSpPr>
        <p:spPr>
          <a:xfrm>
            <a:off x="5341768" y="3134133"/>
            <a:ext cx="1235346" cy="4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combustibles líquids</a:t>
            </a:r>
            <a:endParaRPr lang="es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4CB3208-8644-1318-390D-DCAE40571013}"/>
              </a:ext>
            </a:extLst>
          </p:cNvPr>
          <p:cNvSpPr txBox="1"/>
          <p:nvPr/>
        </p:nvSpPr>
        <p:spPr>
          <a:xfrm>
            <a:off x="5642944" y="4042330"/>
            <a:ext cx="1235346" cy="4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gas</a:t>
            </a:r>
          </a:p>
          <a:p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natural</a:t>
            </a:r>
            <a:endParaRPr lang="es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F2599E-AABF-904C-16C1-62F72798340A}"/>
              </a:ext>
            </a:extLst>
          </p:cNvPr>
          <p:cNvSpPr txBox="1"/>
          <p:nvPr/>
        </p:nvSpPr>
        <p:spPr>
          <a:xfrm>
            <a:off x="5783370" y="5795924"/>
            <a:ext cx="1235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combustibles sintètics</a:t>
            </a:r>
            <a:endParaRPr lang="es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737C86-EF2E-196E-2D8D-C7A2620C32B5}"/>
              </a:ext>
            </a:extLst>
          </p:cNvPr>
          <p:cNvSpPr txBox="1"/>
          <p:nvPr/>
        </p:nvSpPr>
        <p:spPr>
          <a:xfrm>
            <a:off x="6626428" y="1582875"/>
            <a:ext cx="1235346" cy="59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energia hidràulica industrial</a:t>
            </a:r>
            <a:endParaRPr lang="es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A655BB6-2DBD-79BA-333C-6268C07C69F6}"/>
              </a:ext>
            </a:extLst>
          </p:cNvPr>
          <p:cNvSpPr txBox="1"/>
          <p:nvPr/>
        </p:nvSpPr>
        <p:spPr>
          <a:xfrm>
            <a:off x="6853402" y="2628866"/>
            <a:ext cx="1235346" cy="4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distribució elèctrica</a:t>
            </a:r>
            <a:endParaRPr lang="es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0600CDB-0237-A27E-ABF3-3353EBD81B10}"/>
              </a:ext>
            </a:extLst>
          </p:cNvPr>
          <p:cNvSpPr txBox="1"/>
          <p:nvPr/>
        </p:nvSpPr>
        <p:spPr>
          <a:xfrm>
            <a:off x="7861774" y="2023477"/>
            <a:ext cx="4153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disponibilitat de fons energètiques incerta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baixa qualitat energètica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alt impacte ambiental local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localització de la industria prop de les fonts energètiques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molts recursos per operar i mantenir les instal·lacions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EA5D4B-49CA-F82F-7861-C6F965E720A4}"/>
              </a:ext>
            </a:extLst>
          </p:cNvPr>
          <p:cNvSpPr txBox="1"/>
          <p:nvPr/>
        </p:nvSpPr>
        <p:spPr>
          <a:xfrm>
            <a:off x="7861774" y="4312200"/>
            <a:ext cx="4153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Courier New" panose="02070309020205020404" pitchFamily="49" charset="0"/>
              <a:buChar char="o"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ca-ES" dirty="0"/>
              <a:t>energia disponible sense límits allà on vulguem</a:t>
            </a:r>
          </a:p>
          <a:p>
            <a:r>
              <a:rPr lang="ca-ES" dirty="0"/>
              <a:t>preu sotmès les tensions del mercat i geopolítiques</a:t>
            </a:r>
          </a:p>
          <a:p>
            <a:r>
              <a:rPr lang="ca-ES" dirty="0"/>
              <a:t>equips econòmics i fiables de transformació energètica</a:t>
            </a:r>
          </a:p>
          <a:p>
            <a:r>
              <a:rPr lang="ca-ES" dirty="0"/>
              <a:t>nul impacte ambiental local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004843C-20C9-7A8B-D5A3-62253C403177}"/>
              </a:ext>
            </a:extLst>
          </p:cNvPr>
          <p:cNvSpPr txBox="1"/>
          <p:nvPr/>
        </p:nvSpPr>
        <p:spPr>
          <a:xfrm>
            <a:off x="7907438" y="5574870"/>
            <a:ext cx="41531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Courier New" panose="02070309020205020404" pitchFamily="49" charset="0"/>
              <a:buChar char="o"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ca-ES" dirty="0"/>
              <a:t>riscos de manca de subministrament d’energia</a:t>
            </a:r>
          </a:p>
          <a:p>
            <a:r>
              <a:rPr lang="ca-ES" dirty="0"/>
              <a:t>alta volatilitat</a:t>
            </a:r>
          </a:p>
          <a:p>
            <a:r>
              <a:rPr lang="ca-ES" dirty="0"/>
              <a:t>emergència climàtica: circularitat, bioenergia</a:t>
            </a:r>
          </a:p>
          <a:p>
            <a:r>
              <a:rPr lang="ca-ES" dirty="0"/>
              <a:t>pressió dels grans operadors energètics per convèncer-nos que no  fem res: hi haurà energia verda per tot arreu (electrificació i combustibles renovables)</a:t>
            </a:r>
          </a:p>
        </p:txBody>
      </p:sp>
      <p:sp>
        <p:nvSpPr>
          <p:cNvPr id="25" name="Flecha: arriba y abajo 24">
            <a:extLst>
              <a:ext uri="{FF2B5EF4-FFF2-40B4-BE49-F238E27FC236}">
                <a16:creationId xmlns:a16="http://schemas.microsoft.com/office/drawing/2014/main" id="{9350CEAA-75E9-9413-755D-A9020B34E933}"/>
              </a:ext>
            </a:extLst>
          </p:cNvPr>
          <p:cNvSpPr/>
          <p:nvPr/>
        </p:nvSpPr>
        <p:spPr>
          <a:xfrm>
            <a:off x="7625501" y="1245654"/>
            <a:ext cx="152400" cy="27000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rriba y abajo 25">
            <a:extLst>
              <a:ext uri="{FF2B5EF4-FFF2-40B4-BE49-F238E27FC236}">
                <a16:creationId xmlns:a16="http://schemas.microsoft.com/office/drawing/2014/main" id="{0335B65E-F5CB-4B91-C810-B3A39D093CED}"/>
              </a:ext>
            </a:extLst>
          </p:cNvPr>
          <p:cNvSpPr/>
          <p:nvPr/>
        </p:nvSpPr>
        <p:spPr>
          <a:xfrm>
            <a:off x="7625501" y="4002364"/>
            <a:ext cx="152400" cy="15840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arriba y abajo 26">
            <a:extLst>
              <a:ext uri="{FF2B5EF4-FFF2-40B4-BE49-F238E27FC236}">
                <a16:creationId xmlns:a16="http://schemas.microsoft.com/office/drawing/2014/main" id="{A84F9B41-7747-C608-95C3-ED91DB9EFCF3}"/>
              </a:ext>
            </a:extLst>
          </p:cNvPr>
          <p:cNvSpPr/>
          <p:nvPr/>
        </p:nvSpPr>
        <p:spPr>
          <a:xfrm>
            <a:off x="7626551" y="5620185"/>
            <a:ext cx="152400" cy="9720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753335-C519-9DFF-846D-78A8BB6DF407}"/>
              </a:ext>
            </a:extLst>
          </p:cNvPr>
          <p:cNvSpPr txBox="1"/>
          <p:nvPr/>
        </p:nvSpPr>
        <p:spPr>
          <a:xfrm>
            <a:off x="5935736" y="3826365"/>
            <a:ext cx="1235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bioenergia</a:t>
            </a:r>
            <a:endParaRPr lang="es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18C1FC-673A-603D-4434-060C1273E6C1}"/>
              </a:ext>
            </a:extLst>
          </p:cNvPr>
          <p:cNvSpPr txBox="1"/>
          <p:nvPr/>
        </p:nvSpPr>
        <p:spPr>
          <a:xfrm>
            <a:off x="223694" y="524012"/>
            <a:ext cx="1042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ESTRATEGIA DE DESCARBONITZACIÓ</a:t>
            </a:r>
            <a:endParaRPr lang="es-ES" sz="2800" spc="100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626700-55A8-0FF9-0C49-176237E47F90}"/>
              </a:ext>
            </a:extLst>
          </p:cNvPr>
          <p:cNvSpPr txBox="1"/>
          <p:nvPr/>
        </p:nvSpPr>
        <p:spPr>
          <a:xfrm>
            <a:off x="223694" y="0"/>
            <a:ext cx="53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</a:t>
            </a:r>
            <a:endParaRPr lang="es-ES" sz="2800" spc="100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2EB2A6-33A3-0B92-4008-895CD26457DF}"/>
              </a:ext>
            </a:extLst>
          </p:cNvPr>
          <p:cNvSpPr txBox="1"/>
          <p:nvPr/>
        </p:nvSpPr>
        <p:spPr>
          <a:xfrm>
            <a:off x="6087485" y="34836"/>
            <a:ext cx="610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spc="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DESCARBONITZACIÓ DE L’ENERGIA TÈRMICA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5C67057-2E38-B824-E6BC-6B2DC9A61AE2}"/>
              </a:ext>
            </a:extLst>
          </p:cNvPr>
          <p:cNvSpPr/>
          <p:nvPr/>
        </p:nvSpPr>
        <p:spPr>
          <a:xfrm>
            <a:off x="3699574" y="4868255"/>
            <a:ext cx="1080000" cy="10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SWOT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354EF90-AD9B-2D5B-1D38-3D98BC668072}"/>
              </a:ext>
            </a:extLst>
          </p:cNvPr>
          <p:cNvSpPr/>
          <p:nvPr/>
        </p:nvSpPr>
        <p:spPr>
          <a:xfrm>
            <a:off x="737028" y="4863757"/>
            <a:ext cx="1080000" cy="1080000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Data Collection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FA922A9-69CE-0017-8505-4656569D307B}"/>
              </a:ext>
            </a:extLst>
          </p:cNvPr>
          <p:cNvSpPr/>
          <p:nvPr/>
        </p:nvSpPr>
        <p:spPr>
          <a:xfrm>
            <a:off x="2218543" y="3503819"/>
            <a:ext cx="1080000" cy="10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 Nothing Case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9412A24-9591-6C6A-79B6-B44EE20C45DF}"/>
              </a:ext>
            </a:extLst>
          </p:cNvPr>
          <p:cNvSpPr/>
          <p:nvPr/>
        </p:nvSpPr>
        <p:spPr>
          <a:xfrm>
            <a:off x="2218059" y="4868255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Energy Modeling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2E1408A-53F9-C8C6-1318-8D43FFEB7E23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1817028" y="5403757"/>
            <a:ext cx="401031" cy="4498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82800C9B-51B9-1884-ACE4-4CC1CE8E7CB1}"/>
              </a:ext>
            </a:extLst>
          </p:cNvPr>
          <p:cNvSpPr/>
          <p:nvPr/>
        </p:nvSpPr>
        <p:spPr>
          <a:xfrm>
            <a:off x="5180605" y="4862962"/>
            <a:ext cx="1080000" cy="10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Energy Analysis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8BBAB0-8B25-4AC2-E896-9538F89D5F14}"/>
              </a:ext>
            </a:extLst>
          </p:cNvPr>
          <p:cNvCxnSpPr>
            <a:cxnSpLocks/>
            <a:stCxn id="33" idx="2"/>
            <a:endCxn id="28" idx="6"/>
          </p:cNvCxnSpPr>
          <p:nvPr/>
        </p:nvCxnSpPr>
        <p:spPr>
          <a:xfrm flipH="1">
            <a:off x="4779574" y="5402962"/>
            <a:ext cx="401031" cy="529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D4109747-54C9-34AE-E3D8-2372ECA2A479}"/>
              </a:ext>
            </a:extLst>
          </p:cNvPr>
          <p:cNvSpPr/>
          <p:nvPr/>
        </p:nvSpPr>
        <p:spPr>
          <a:xfrm>
            <a:off x="6661636" y="4862962"/>
            <a:ext cx="1080000" cy="10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Economic Results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AC759F7-BFD2-0326-2FB9-DD5C879F51A1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6260605" y="5402962"/>
            <a:ext cx="401031" cy="79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DFCC388A-A988-EB8C-0873-00D29DA6FFC1}"/>
              </a:ext>
            </a:extLst>
          </p:cNvPr>
          <p:cNvSpPr/>
          <p:nvPr/>
        </p:nvSpPr>
        <p:spPr>
          <a:xfrm>
            <a:off x="8142667" y="4862962"/>
            <a:ext cx="1080000" cy="10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STRATEGY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E49EAEBB-2511-D446-FDCB-0A288D9C54CC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7741636" y="5402962"/>
            <a:ext cx="401031" cy="79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8FDF3AE6-CBA8-AAB4-8ED7-21A31DB6D2EB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2758059" y="4583819"/>
            <a:ext cx="484" cy="284436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A5251502-F967-0C74-586F-358FC02ACADC}"/>
              </a:ext>
            </a:extLst>
          </p:cNvPr>
          <p:cNvCxnSpPr>
            <a:cxnSpLocks/>
            <a:stCxn id="31" idx="6"/>
            <a:endCxn id="28" idx="2"/>
          </p:cNvCxnSpPr>
          <p:nvPr/>
        </p:nvCxnSpPr>
        <p:spPr>
          <a:xfrm>
            <a:off x="3298059" y="5408255"/>
            <a:ext cx="401515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E49FFC3D-96E0-22BB-FEF9-36AA880AB3B0}"/>
              </a:ext>
            </a:extLst>
          </p:cNvPr>
          <p:cNvCxnSpPr>
            <a:cxnSpLocks/>
            <a:stCxn id="28" idx="1"/>
            <a:endCxn id="75" idx="4"/>
          </p:cNvCxnSpPr>
          <p:nvPr/>
        </p:nvCxnSpPr>
        <p:spPr>
          <a:xfrm flipH="1" flipV="1">
            <a:off x="3696482" y="4875711"/>
            <a:ext cx="161254" cy="150706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23406F0C-16F8-E0B8-E2FF-E5F9726A13B6}"/>
              </a:ext>
            </a:extLst>
          </p:cNvPr>
          <p:cNvCxnSpPr>
            <a:cxnSpLocks/>
            <a:stCxn id="28" idx="0"/>
            <a:endCxn id="76" idx="4"/>
          </p:cNvCxnSpPr>
          <p:nvPr/>
        </p:nvCxnSpPr>
        <p:spPr>
          <a:xfrm flipH="1" flipV="1">
            <a:off x="4226991" y="4093922"/>
            <a:ext cx="12583" cy="774333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71646E2E-E8C4-8E39-5DBF-6F5BCDA99967}"/>
              </a:ext>
            </a:extLst>
          </p:cNvPr>
          <p:cNvCxnSpPr>
            <a:cxnSpLocks/>
            <a:stCxn id="28" idx="7"/>
            <a:endCxn id="78" idx="4"/>
          </p:cNvCxnSpPr>
          <p:nvPr/>
        </p:nvCxnSpPr>
        <p:spPr>
          <a:xfrm flipV="1">
            <a:off x="4621412" y="4867328"/>
            <a:ext cx="188006" cy="159089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0497C48C-7CFB-286A-2EB2-F877B312A845}"/>
              </a:ext>
            </a:extLst>
          </p:cNvPr>
          <p:cNvSpPr/>
          <p:nvPr/>
        </p:nvSpPr>
        <p:spPr>
          <a:xfrm>
            <a:off x="3261210" y="4047711"/>
            <a:ext cx="870543" cy="828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Tecno-logy analysis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6E5F2F68-B521-3743-8473-64F0C9959AE9}"/>
              </a:ext>
            </a:extLst>
          </p:cNvPr>
          <p:cNvSpPr/>
          <p:nvPr/>
        </p:nvSpPr>
        <p:spPr>
          <a:xfrm>
            <a:off x="3783488" y="3265922"/>
            <a:ext cx="887005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Facility strategy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913CEB76-B61E-6B6B-A75B-B5E3620B618A}"/>
              </a:ext>
            </a:extLst>
          </p:cNvPr>
          <p:cNvSpPr/>
          <p:nvPr/>
        </p:nvSpPr>
        <p:spPr>
          <a:xfrm>
            <a:off x="4395418" y="4039328"/>
            <a:ext cx="828000" cy="828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Tecno-logy select-ion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FDEAFD69-6E84-29DC-D0F9-18FF61423BAB}"/>
              </a:ext>
            </a:extLst>
          </p:cNvPr>
          <p:cNvCxnSpPr>
            <a:cxnSpLocks/>
            <a:stCxn id="80" idx="2"/>
            <a:endCxn id="33" idx="0"/>
          </p:cNvCxnSpPr>
          <p:nvPr/>
        </p:nvCxnSpPr>
        <p:spPr>
          <a:xfrm flipH="1">
            <a:off x="5720605" y="3683930"/>
            <a:ext cx="2012" cy="117903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69305DE-A04D-EDE9-0C25-2540811DFF9A}"/>
              </a:ext>
            </a:extLst>
          </p:cNvPr>
          <p:cNvSpPr/>
          <p:nvPr/>
        </p:nvSpPr>
        <p:spPr>
          <a:xfrm>
            <a:off x="5225429" y="3355003"/>
            <a:ext cx="994375" cy="328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Pre-selection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A8F06C03-F101-8FEC-B721-EAE7A583649D}"/>
              </a:ext>
            </a:extLst>
          </p:cNvPr>
          <p:cNvSpPr/>
          <p:nvPr/>
        </p:nvSpPr>
        <p:spPr>
          <a:xfrm>
            <a:off x="6783636" y="3909741"/>
            <a:ext cx="828000" cy="5307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9CFDDBA-B11C-0124-1507-98786289D1D8}"/>
              </a:ext>
            </a:extLst>
          </p:cNvPr>
          <p:cNvCxnSpPr>
            <a:cxnSpLocks/>
            <a:stCxn id="81" idx="2"/>
            <a:endCxn id="35" idx="0"/>
          </p:cNvCxnSpPr>
          <p:nvPr/>
        </p:nvCxnSpPr>
        <p:spPr>
          <a:xfrm>
            <a:off x="7197636" y="4440536"/>
            <a:ext cx="4000" cy="42242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9246FD2D-6B12-5365-E01D-FE4AE9CCFA81}"/>
              </a:ext>
            </a:extLst>
          </p:cNvPr>
          <p:cNvCxnSpPr>
            <a:cxnSpLocks/>
            <a:stCxn id="80" idx="0"/>
            <a:endCxn id="84" idx="4"/>
          </p:cNvCxnSpPr>
          <p:nvPr/>
        </p:nvCxnSpPr>
        <p:spPr>
          <a:xfrm flipH="1" flipV="1">
            <a:off x="5085610" y="3127619"/>
            <a:ext cx="637007" cy="227384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e 83">
            <a:extLst>
              <a:ext uri="{FF2B5EF4-FFF2-40B4-BE49-F238E27FC236}">
                <a16:creationId xmlns:a16="http://schemas.microsoft.com/office/drawing/2014/main" id="{BC2B6685-CD02-0C22-C714-30315F3244FF}"/>
              </a:ext>
            </a:extLst>
          </p:cNvPr>
          <p:cNvSpPr/>
          <p:nvPr/>
        </p:nvSpPr>
        <p:spPr>
          <a:xfrm>
            <a:off x="4670493" y="2493721"/>
            <a:ext cx="830233" cy="6338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Hourly analyze </a:t>
            </a: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CA2EA59B-36F8-3158-EB0D-F02C21AEB792}"/>
              </a:ext>
            </a:extLst>
          </p:cNvPr>
          <p:cNvCxnSpPr>
            <a:cxnSpLocks/>
            <a:stCxn id="80" idx="0"/>
            <a:endCxn id="86" idx="4"/>
          </p:cNvCxnSpPr>
          <p:nvPr/>
        </p:nvCxnSpPr>
        <p:spPr>
          <a:xfrm flipH="1" flipV="1">
            <a:off x="5720605" y="2525119"/>
            <a:ext cx="2012" cy="829884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C84DFF02-E773-4CDE-047F-B10A40093F0A}"/>
              </a:ext>
            </a:extLst>
          </p:cNvPr>
          <p:cNvSpPr/>
          <p:nvPr/>
        </p:nvSpPr>
        <p:spPr>
          <a:xfrm>
            <a:off x="5101307" y="1891221"/>
            <a:ext cx="1238596" cy="6338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and efficiency's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37A7F9DE-18A7-6BB9-AD80-A2370E01C998}"/>
              </a:ext>
            </a:extLst>
          </p:cNvPr>
          <p:cNvCxnSpPr>
            <a:cxnSpLocks/>
            <a:stCxn id="80" idx="0"/>
            <a:endCxn id="88" idx="4"/>
          </p:cNvCxnSpPr>
          <p:nvPr/>
        </p:nvCxnSpPr>
        <p:spPr>
          <a:xfrm flipV="1">
            <a:off x="5722617" y="3122713"/>
            <a:ext cx="753519" cy="23229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FF28E828-8E0E-B74D-F311-DF213E64790F}"/>
              </a:ext>
            </a:extLst>
          </p:cNvPr>
          <p:cNvSpPr/>
          <p:nvPr/>
        </p:nvSpPr>
        <p:spPr>
          <a:xfrm>
            <a:off x="6047274" y="2488815"/>
            <a:ext cx="857724" cy="6338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CO2 reductions</a:t>
            </a:r>
          </a:p>
        </p:txBody>
      </p:sp>
      <p:sp>
        <p:nvSpPr>
          <p:cNvPr id="91" name="Flecha: cheurón 90">
            <a:extLst>
              <a:ext uri="{FF2B5EF4-FFF2-40B4-BE49-F238E27FC236}">
                <a16:creationId xmlns:a16="http://schemas.microsoft.com/office/drawing/2014/main" id="{F3A477A3-2F63-3C95-D3BA-B68BA8223155}"/>
              </a:ext>
            </a:extLst>
          </p:cNvPr>
          <p:cNvSpPr/>
          <p:nvPr/>
        </p:nvSpPr>
        <p:spPr>
          <a:xfrm rot="1405387">
            <a:off x="6253812" y="3700397"/>
            <a:ext cx="506069" cy="2033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786A1824-657D-0263-DF1A-B6CFCEDABEDC}"/>
              </a:ext>
            </a:extLst>
          </p:cNvPr>
          <p:cNvSpPr txBox="1"/>
          <p:nvPr/>
        </p:nvSpPr>
        <p:spPr>
          <a:xfrm>
            <a:off x="7741636" y="3492814"/>
            <a:ext cx="11901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O&amp;M Technology cost</a:t>
            </a: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6B76CB77-0458-9453-A790-1548C35F4E17}"/>
              </a:ext>
            </a:extLst>
          </p:cNvPr>
          <p:cNvCxnSpPr>
            <a:cxnSpLocks/>
            <a:endCxn id="92" idx="1"/>
          </p:cNvCxnSpPr>
          <p:nvPr/>
        </p:nvCxnSpPr>
        <p:spPr>
          <a:xfrm flipV="1">
            <a:off x="7611636" y="3700563"/>
            <a:ext cx="130000" cy="2065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>
            <a:extLst>
              <a:ext uri="{FF2B5EF4-FFF2-40B4-BE49-F238E27FC236}">
                <a16:creationId xmlns:a16="http://schemas.microsoft.com/office/drawing/2014/main" id="{17EEC429-DF12-E556-3189-A8B9EF624FEF}"/>
              </a:ext>
            </a:extLst>
          </p:cNvPr>
          <p:cNvSpPr txBox="1"/>
          <p:nvPr/>
        </p:nvSpPr>
        <p:spPr>
          <a:xfrm>
            <a:off x="7811359" y="4045592"/>
            <a:ext cx="119019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 cost</a:t>
            </a:r>
          </a:p>
        </p:txBody>
      </p: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A5BD6285-3F2E-C938-488B-3D42780D371C}"/>
              </a:ext>
            </a:extLst>
          </p:cNvPr>
          <p:cNvCxnSpPr>
            <a:cxnSpLocks/>
            <a:stCxn id="81" idx="3"/>
            <a:endCxn id="94" idx="1"/>
          </p:cNvCxnSpPr>
          <p:nvPr/>
        </p:nvCxnSpPr>
        <p:spPr>
          <a:xfrm flipV="1">
            <a:off x="7611636" y="4172550"/>
            <a:ext cx="199723" cy="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adroTexto 95">
            <a:extLst>
              <a:ext uri="{FF2B5EF4-FFF2-40B4-BE49-F238E27FC236}">
                <a16:creationId xmlns:a16="http://schemas.microsoft.com/office/drawing/2014/main" id="{0B38F4AE-D6E6-FD8E-E74E-8AFF3EB7A4CA}"/>
              </a:ext>
            </a:extLst>
          </p:cNvPr>
          <p:cNvSpPr txBox="1"/>
          <p:nvPr/>
        </p:nvSpPr>
        <p:spPr>
          <a:xfrm>
            <a:off x="7831763" y="4524791"/>
            <a:ext cx="119019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OPEX reduction</a:t>
            </a:r>
          </a:p>
        </p:txBody>
      </p: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FAEB9AA2-7874-E08F-A738-54C56A56DAD3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7611636" y="4425702"/>
            <a:ext cx="220127" cy="2260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brir llave 97">
            <a:extLst>
              <a:ext uri="{FF2B5EF4-FFF2-40B4-BE49-F238E27FC236}">
                <a16:creationId xmlns:a16="http://schemas.microsoft.com/office/drawing/2014/main" id="{C78DD040-6C49-B157-BA04-26E6060E2C16}"/>
              </a:ext>
            </a:extLst>
          </p:cNvPr>
          <p:cNvSpPr/>
          <p:nvPr/>
        </p:nvSpPr>
        <p:spPr>
          <a:xfrm rot="5400000">
            <a:off x="8201225" y="2813954"/>
            <a:ext cx="95527" cy="10749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1C7B1C7-1BFC-B041-34A4-5F9100354229}"/>
              </a:ext>
            </a:extLst>
          </p:cNvPr>
          <p:cNvGrpSpPr/>
          <p:nvPr/>
        </p:nvGrpSpPr>
        <p:grpSpPr>
          <a:xfrm>
            <a:off x="7695924" y="1735525"/>
            <a:ext cx="1080000" cy="1080000"/>
            <a:chOff x="7724687" y="1724062"/>
            <a:chExt cx="1080000" cy="1080000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7CC8DEF7-C244-F255-595B-64453C0825E3}"/>
                </a:ext>
              </a:extLst>
            </p:cNvPr>
            <p:cNvSpPr/>
            <p:nvPr/>
          </p:nvSpPr>
          <p:spPr>
            <a:xfrm>
              <a:off x="7724687" y="1724062"/>
              <a:ext cx="1080000" cy="1080000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>
                  <a:solidFill>
                    <a:schemeClr val="bg1"/>
                  </a:solidFill>
                </a:rPr>
                <a:t>ENERGY SUPPLY SYSTEM  MODEL</a:t>
              </a:r>
            </a:p>
          </p:txBody>
        </p:sp>
        <p:sp>
          <p:nvSpPr>
            <p:cNvPr id="100" name="Elipse 99">
              <a:extLst>
                <a:ext uri="{FF2B5EF4-FFF2-40B4-BE49-F238E27FC236}">
                  <a16:creationId xmlns:a16="http://schemas.microsoft.com/office/drawing/2014/main" id="{CA4C1C89-29CE-EAA7-4235-B9A066BC46DA}"/>
                </a:ext>
              </a:extLst>
            </p:cNvPr>
            <p:cNvSpPr/>
            <p:nvPr/>
          </p:nvSpPr>
          <p:spPr>
            <a:xfrm>
              <a:off x="7814687" y="1814062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Energy Solution</a:t>
              </a:r>
            </a:p>
          </p:txBody>
        </p:sp>
      </p:grp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D88B2013-EB31-A31C-018B-C6C1D3A90FAC}"/>
              </a:ext>
            </a:extLst>
          </p:cNvPr>
          <p:cNvCxnSpPr>
            <a:cxnSpLocks/>
          </p:cNvCxnSpPr>
          <p:nvPr/>
        </p:nvCxnSpPr>
        <p:spPr>
          <a:xfrm flipV="1">
            <a:off x="8242157" y="2861212"/>
            <a:ext cx="3480" cy="4760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Diagrama 102">
            <a:extLst>
              <a:ext uri="{FF2B5EF4-FFF2-40B4-BE49-F238E27FC236}">
                <a16:creationId xmlns:a16="http://schemas.microsoft.com/office/drawing/2014/main" id="{EAC8368E-CA75-98E1-9EA2-51A0DCC39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386114"/>
              </p:ext>
            </p:extLst>
          </p:nvPr>
        </p:nvGraphicFramePr>
        <p:xfrm>
          <a:off x="557213" y="6214603"/>
          <a:ext cx="8786812" cy="3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FB0DBAD2-6CD3-6886-1C81-1D13EEEA3382}"/>
              </a:ext>
            </a:extLst>
          </p:cNvPr>
          <p:cNvCxnSpPr>
            <a:cxnSpLocks/>
          </p:cNvCxnSpPr>
          <p:nvPr/>
        </p:nvCxnSpPr>
        <p:spPr>
          <a:xfrm flipV="1">
            <a:off x="7942151" y="5402962"/>
            <a:ext cx="0" cy="81164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603CCD3F-4839-6B25-633A-AF18C8F42E3E}"/>
              </a:ext>
            </a:extLst>
          </p:cNvPr>
          <p:cNvSpPr txBox="1"/>
          <p:nvPr/>
        </p:nvSpPr>
        <p:spPr>
          <a:xfrm>
            <a:off x="616876" y="3641964"/>
            <a:ext cx="1272417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modeling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EB3BE5E5-2467-E257-EEAF-64D977085A91}"/>
              </a:ext>
            </a:extLst>
          </p:cNvPr>
          <p:cNvSpPr txBox="1"/>
          <p:nvPr/>
        </p:nvSpPr>
        <p:spPr>
          <a:xfrm>
            <a:off x="648461" y="3916861"/>
            <a:ext cx="120924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 options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07F5EA25-B35C-6CC5-5878-429B7127CD73}"/>
              </a:ext>
            </a:extLst>
          </p:cNvPr>
          <p:cNvSpPr txBox="1"/>
          <p:nvPr/>
        </p:nvSpPr>
        <p:spPr>
          <a:xfrm>
            <a:off x="664863" y="4177777"/>
            <a:ext cx="1224329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cost supply</a:t>
            </a:r>
          </a:p>
        </p:txBody>
      </p: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AA5B5460-A7F5-DBAC-1FA3-10F848EEEAF2}"/>
              </a:ext>
            </a:extLst>
          </p:cNvPr>
          <p:cNvCxnSpPr>
            <a:cxnSpLocks/>
            <a:stCxn id="30" idx="2"/>
            <a:endCxn id="130" idx="3"/>
          </p:cNvCxnSpPr>
          <p:nvPr/>
        </p:nvCxnSpPr>
        <p:spPr>
          <a:xfrm flipH="1" flipV="1">
            <a:off x="1889293" y="3768922"/>
            <a:ext cx="329250" cy="274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FB9C42F6-4FF9-879A-A732-6D1570C42889}"/>
              </a:ext>
            </a:extLst>
          </p:cNvPr>
          <p:cNvCxnSpPr>
            <a:cxnSpLocks/>
            <a:stCxn id="131" idx="3"/>
            <a:endCxn id="30" idx="2"/>
          </p:cNvCxnSpPr>
          <p:nvPr/>
        </p:nvCxnSpPr>
        <p:spPr>
          <a:xfrm>
            <a:off x="1857709" y="4043819"/>
            <a:ext cx="3608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A244D2FB-4D75-8501-C3A3-4E1B12F1808E}"/>
              </a:ext>
            </a:extLst>
          </p:cNvPr>
          <p:cNvCxnSpPr>
            <a:cxnSpLocks/>
            <a:stCxn id="132" idx="3"/>
            <a:endCxn id="30" idx="2"/>
          </p:cNvCxnSpPr>
          <p:nvPr/>
        </p:nvCxnSpPr>
        <p:spPr>
          <a:xfrm flipV="1">
            <a:off x="1889192" y="4043819"/>
            <a:ext cx="329351" cy="26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lecha: curvada hacia arriba 143">
            <a:extLst>
              <a:ext uri="{FF2B5EF4-FFF2-40B4-BE49-F238E27FC236}">
                <a16:creationId xmlns:a16="http://schemas.microsoft.com/office/drawing/2014/main" id="{C29F648A-FD42-CF38-7CC5-616684C926D5}"/>
              </a:ext>
            </a:extLst>
          </p:cNvPr>
          <p:cNvSpPr/>
          <p:nvPr/>
        </p:nvSpPr>
        <p:spPr>
          <a:xfrm>
            <a:off x="1698073" y="4626466"/>
            <a:ext cx="5389290" cy="4865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05D6FDE3-F5F6-45FD-9D9D-E5C6A9CAA223}"/>
              </a:ext>
            </a:extLst>
          </p:cNvPr>
          <p:cNvSpPr txBox="1"/>
          <p:nvPr/>
        </p:nvSpPr>
        <p:spPr>
          <a:xfrm>
            <a:off x="9507657" y="2241580"/>
            <a:ext cx="25928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Com soc?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Per tenir una estratègia el mes important es conèixer-se a un mateix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Què puc fer.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Per tenir una estratègia cal conèixer les possibles solucions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Què vull fer.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Per tenir una estratègia cal saber com les solucions s'adapten a un mateix.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Surten els números?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Tenir el resultat mes real possible, per saber fins a on puc arribar.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 quant estem parlant?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S'ha de saber el resultat real de les coses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647EC093-A966-5B31-4D84-00F7EE6D63C3}"/>
              </a:ext>
            </a:extLst>
          </p:cNvPr>
          <p:cNvSpPr txBox="1"/>
          <p:nvPr/>
        </p:nvSpPr>
        <p:spPr>
          <a:xfrm>
            <a:off x="1131975" y="1282339"/>
            <a:ext cx="214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Com soc?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09483F34-67F7-5329-A6FE-1D5A55537FF7}"/>
              </a:ext>
            </a:extLst>
          </p:cNvPr>
          <p:cNvSpPr txBox="1"/>
          <p:nvPr/>
        </p:nvSpPr>
        <p:spPr>
          <a:xfrm>
            <a:off x="3302766" y="1143840"/>
            <a:ext cx="167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Què puc i vull fer?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2ABD24BD-B8FD-3F10-6ED7-98C04E1F296E}"/>
              </a:ext>
            </a:extLst>
          </p:cNvPr>
          <p:cNvSpPr txBox="1"/>
          <p:nvPr/>
        </p:nvSpPr>
        <p:spPr>
          <a:xfrm>
            <a:off x="4483158" y="1143840"/>
            <a:ext cx="255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Surten els números?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87900E69-A0B4-4060-6010-15C29FE98036}"/>
              </a:ext>
            </a:extLst>
          </p:cNvPr>
          <p:cNvSpPr txBox="1"/>
          <p:nvPr/>
        </p:nvSpPr>
        <p:spPr>
          <a:xfrm>
            <a:off x="6547869" y="1282339"/>
            <a:ext cx="342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 quant estem parlant?</a:t>
            </a:r>
          </a:p>
        </p:txBody>
      </p:sp>
    </p:spTree>
    <p:extLst>
      <p:ext uri="{BB962C8B-B14F-4D97-AF65-F5344CB8AC3E}">
        <p14:creationId xmlns:p14="http://schemas.microsoft.com/office/powerpoint/2010/main" val="337462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18C1FC-673A-603D-4434-060C1273E6C1}"/>
              </a:ext>
            </a:extLst>
          </p:cNvPr>
          <p:cNvSpPr txBox="1"/>
          <p:nvPr/>
        </p:nvSpPr>
        <p:spPr>
          <a:xfrm>
            <a:off x="223694" y="524012"/>
            <a:ext cx="1042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BIONERGIA I DESCARBONITZACIÓ</a:t>
            </a:r>
            <a:endParaRPr lang="es-ES" sz="2800" spc="100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626700-55A8-0FF9-0C49-176237E47F90}"/>
              </a:ext>
            </a:extLst>
          </p:cNvPr>
          <p:cNvSpPr txBox="1"/>
          <p:nvPr/>
        </p:nvSpPr>
        <p:spPr>
          <a:xfrm>
            <a:off x="223694" y="0"/>
            <a:ext cx="53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3</a:t>
            </a:r>
            <a:endParaRPr lang="es-ES" sz="2800" spc="100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2EB2A6-33A3-0B92-4008-895CD26457DF}"/>
              </a:ext>
            </a:extLst>
          </p:cNvPr>
          <p:cNvSpPr txBox="1"/>
          <p:nvPr/>
        </p:nvSpPr>
        <p:spPr>
          <a:xfrm>
            <a:off x="6087485" y="34836"/>
            <a:ext cx="610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spc="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DESCARBONITZACIÓ DE L’ENERGIA TÈRMICA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7EECB2-7130-ECCE-381C-AC229EAE0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231314"/>
              </p:ext>
            </p:extLst>
          </p:nvPr>
        </p:nvGraphicFramePr>
        <p:xfrm>
          <a:off x="3204658" y="1197855"/>
          <a:ext cx="5825041" cy="480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18AC86C-A6BC-1AA6-4C59-9AE3CE85A77A}"/>
              </a:ext>
            </a:extLst>
          </p:cNvPr>
          <p:cNvSpPr txBox="1"/>
          <p:nvPr/>
        </p:nvSpPr>
        <p:spPr>
          <a:xfrm>
            <a:off x="4839710" y="3005806"/>
            <a:ext cx="268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b="1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BIONERGIA</a:t>
            </a:r>
            <a:endParaRPr lang="es-ES" sz="3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B8A725-663C-E683-E4B9-16DDB71483F7}"/>
              </a:ext>
            </a:extLst>
          </p:cNvPr>
          <p:cNvSpPr txBox="1"/>
          <p:nvPr/>
        </p:nvSpPr>
        <p:spPr>
          <a:xfrm>
            <a:off x="385397" y="1420756"/>
            <a:ext cx="28192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Descarbonitza.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Es la única solució que permet un nivell de descarbonització tèrmica completa o casi completa tèrmicament parlant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Redueix costos.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Es una solució que redueix els costos energètics!!!! </a:t>
            </a:r>
          </a:p>
          <a:p>
            <a:pPr marL="228600" indent="-228600">
              <a:buFont typeface="+mj-lt"/>
              <a:buAutoNum type="arabicPeriod"/>
            </a:pPr>
            <a:endParaRPr lang="ca-ES" sz="1100" b="1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Es integrable i esta provada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. Es una tecnologia provada i coneguda, pot generar tot tipus de necessitats (vapor, aigua calenta, oli tèrmic....) 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Es multi energia.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Amb processos de cogeneració es pot cobrir calor i electricitat!!!! 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Es local i circular.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Es una solució de recursos locals amb i tecnologia i experts propis del país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A0CA6-DB77-4C1E-9D26-1130801FD716}"/>
              </a:ext>
            </a:extLst>
          </p:cNvPr>
          <p:cNvSpPr txBox="1"/>
          <p:nvPr/>
        </p:nvSpPr>
        <p:spPr>
          <a:xfrm>
            <a:off x="8896350" y="1690061"/>
            <a:ext cx="310290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Cuina de gas </a:t>
            </a:r>
            <a:r>
              <a:rPr lang="ca-ES" sz="1100" b="1" dirty="0" err="1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vs</a:t>
            </a: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barbacoa.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Canviem un sistema regulable per un sistema de major inèrcia.</a:t>
            </a: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Eficiència, no potència.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 La bioenergia es basa en substituir consum, no en instal·lar potència ociosa</a:t>
            </a: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endParaRPr lang="ca-ES" sz="1100" b="1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Del Zara al sastre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. Son sistemes de major complexitat i no estàndard 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Se n’ha de tenir cura.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 En tenir un sistema mes complex, cal considerar major supervisió, intensitat operativa i recolzament als fabricants </a:t>
            </a:r>
          </a:p>
          <a:p>
            <a:pPr marL="228600" indent="-228600">
              <a:buFont typeface="+mj-lt"/>
              <a:buAutoNum type="arabicPeriod"/>
            </a:pPr>
            <a:endParaRPr lang="ca-E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a-ES" sz="1100" b="1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Gestió de subministres. </a:t>
            </a:r>
            <a:r>
              <a:rPr lang="ca-ES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S'ha de canviar de comercialitzadores a productors locals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9D27F5-2733-9518-B363-E3E669DF63D8}"/>
              </a:ext>
            </a:extLst>
          </p:cNvPr>
          <p:cNvSpPr txBox="1"/>
          <p:nvPr/>
        </p:nvSpPr>
        <p:spPr>
          <a:xfrm>
            <a:off x="1680755" y="5845970"/>
            <a:ext cx="945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Tota transició implica canvis, els canvis costen, però hi ha </a:t>
            </a:r>
            <a:r>
              <a:rPr lang="ca-ES" sz="2000" spc="100" dirty="0" err="1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know-how</a:t>
            </a:r>
            <a:r>
              <a:rPr lang="ca-ES" sz="2000" spc="1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, solucions i tècnics per tirar-les endavant amb èxit</a:t>
            </a:r>
          </a:p>
        </p:txBody>
      </p:sp>
    </p:spTree>
    <p:extLst>
      <p:ext uri="{BB962C8B-B14F-4D97-AF65-F5344CB8AC3E}">
        <p14:creationId xmlns:p14="http://schemas.microsoft.com/office/powerpoint/2010/main" val="265883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EA2EB2A6-33A3-0B92-4008-895CD26457DF}"/>
              </a:ext>
            </a:extLst>
          </p:cNvPr>
          <p:cNvSpPr txBox="1"/>
          <p:nvPr/>
        </p:nvSpPr>
        <p:spPr>
          <a:xfrm>
            <a:off x="6087485" y="34836"/>
            <a:ext cx="610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spc="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DESCARBONITZACIÓ DE L’ENERGIA TÈRMICA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DA80A-18D8-F647-E9ED-AF2CF7B02C13}"/>
              </a:ext>
            </a:extLst>
          </p:cNvPr>
          <p:cNvSpPr txBox="1"/>
          <p:nvPr/>
        </p:nvSpPr>
        <p:spPr>
          <a:xfrm>
            <a:off x="3043742" y="4057620"/>
            <a:ext cx="6104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Ricard Vila</a:t>
            </a:r>
          </a:p>
          <a:p>
            <a:pPr algn="ctr"/>
            <a:r>
              <a:rPr lang="ca-ES" sz="1100" spc="50" dirty="0">
                <a:latin typeface="Poppins Light" panose="00000400000000000000" pitchFamily="2" charset="0"/>
                <a:cs typeface="Poppins Light" panose="00000400000000000000" pitchFamily="2" charset="0"/>
                <a:hlinkClick r:id="rId3"/>
              </a:rPr>
              <a:t>rvila@aesa.net</a:t>
            </a:r>
            <a:r>
              <a:rPr lang="ca-ES" sz="11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4D01B910-E81A-B1F9-EA99-9A7FC089F46B}"/>
              </a:ext>
            </a:extLst>
          </p:cNvPr>
          <p:cNvSpPr/>
          <p:nvPr/>
        </p:nvSpPr>
        <p:spPr>
          <a:xfrm>
            <a:off x="5141909" y="4874274"/>
            <a:ext cx="1908179" cy="1279441"/>
          </a:xfrm>
          <a:custGeom>
            <a:avLst/>
            <a:gdLst>
              <a:gd name="connsiteX0" fmla="*/ 1035486 w 1251329"/>
              <a:gd name="connsiteY0" fmla="*/ 60119 h 839096"/>
              <a:gd name="connsiteX1" fmla="*/ 782510 w 1251329"/>
              <a:gd name="connsiteY1" fmla="*/ 537515 h 839096"/>
              <a:gd name="connsiteX2" fmla="*/ 605175 w 1251329"/>
              <a:gd name="connsiteY2" fmla="*/ 582223 h 839096"/>
              <a:gd name="connsiteX3" fmla="*/ 618228 w 1251329"/>
              <a:gd name="connsiteY3" fmla="*/ 514442 h 839096"/>
              <a:gd name="connsiteX4" fmla="*/ 754916 w 1251329"/>
              <a:gd name="connsiteY4" fmla="*/ 506837 h 839096"/>
              <a:gd name="connsiteX5" fmla="*/ 762880 w 1251329"/>
              <a:gd name="connsiteY5" fmla="*/ 443475 h 839096"/>
              <a:gd name="connsiteX6" fmla="*/ 616378 w 1251329"/>
              <a:gd name="connsiteY6" fmla="*/ 444657 h 839096"/>
              <a:gd name="connsiteX7" fmla="*/ 639193 w 1251329"/>
              <a:gd name="connsiteY7" fmla="*/ 285096 h 839096"/>
              <a:gd name="connsiteX8" fmla="*/ 834462 w 1251329"/>
              <a:gd name="connsiteY8" fmla="*/ 263410 h 839096"/>
              <a:gd name="connsiteX9" fmla="*/ 819097 w 1251329"/>
              <a:gd name="connsiteY9" fmla="*/ 166955 h 839096"/>
              <a:gd name="connsiteX10" fmla="*/ 574395 w 1251329"/>
              <a:gd name="connsiteY10" fmla="*/ 189103 h 839096"/>
              <a:gd name="connsiteX11" fmla="*/ 522854 w 1251329"/>
              <a:gd name="connsiteY11" fmla="*/ 443475 h 839096"/>
              <a:gd name="connsiteX12" fmla="*/ 470080 w 1251329"/>
              <a:gd name="connsiteY12" fmla="*/ 454626 h 839096"/>
              <a:gd name="connsiteX13" fmla="*/ 388941 w 1251329"/>
              <a:gd name="connsiteY13" fmla="*/ 100613 h 839096"/>
              <a:gd name="connsiteX14" fmla="*/ 151690 w 1251329"/>
              <a:gd name="connsiteY14" fmla="*/ 446044 h 839096"/>
              <a:gd name="connsiteX15" fmla="*/ 25228 w 1251329"/>
              <a:gd name="connsiteY15" fmla="*/ 458121 h 839096"/>
              <a:gd name="connsiteX16" fmla="*/ 18239 w 1251329"/>
              <a:gd name="connsiteY16" fmla="*/ 516446 h 839096"/>
              <a:gd name="connsiteX17" fmla="*/ 52205 w 1251329"/>
              <a:gd name="connsiteY17" fmla="*/ 607558 h 839096"/>
              <a:gd name="connsiteX18" fmla="*/ 112174 w 1251329"/>
              <a:gd name="connsiteY18" fmla="*/ 656736 h 839096"/>
              <a:gd name="connsiteX19" fmla="*/ 362220 w 1251329"/>
              <a:gd name="connsiteY19" fmla="*/ 609459 h 839096"/>
              <a:gd name="connsiteX20" fmla="*/ 457593 w 1251329"/>
              <a:gd name="connsiteY20" fmla="*/ 528009 h 839096"/>
              <a:gd name="connsiteX21" fmla="*/ 515044 w 1251329"/>
              <a:gd name="connsiteY21" fmla="*/ 528985 h 839096"/>
              <a:gd name="connsiteX22" fmla="*/ 749674 w 1251329"/>
              <a:gd name="connsiteY22" fmla="*/ 640652 h 839096"/>
              <a:gd name="connsiteX23" fmla="*/ 592894 w 1251329"/>
              <a:gd name="connsiteY23" fmla="*/ 751085 h 839096"/>
              <a:gd name="connsiteX24" fmla="*/ 850392 w 1251329"/>
              <a:gd name="connsiteY24" fmla="*/ 632224 h 839096"/>
              <a:gd name="connsiteX25" fmla="*/ 904193 w 1251329"/>
              <a:gd name="connsiteY25" fmla="*/ 735823 h 839096"/>
              <a:gd name="connsiteX26" fmla="*/ 1188361 w 1251329"/>
              <a:gd name="connsiteY26" fmla="*/ 735257 h 839096"/>
              <a:gd name="connsiteX27" fmla="*/ 1030861 w 1251329"/>
              <a:gd name="connsiteY27" fmla="*/ 406321 h 839096"/>
              <a:gd name="connsiteX28" fmla="*/ 918787 w 1251329"/>
              <a:gd name="connsiteY28" fmla="*/ 512130 h 839096"/>
              <a:gd name="connsiteX29" fmla="*/ 1171969 w 1251329"/>
              <a:gd name="connsiteY29" fmla="*/ 98917 h 839096"/>
              <a:gd name="connsiteX30" fmla="*/ 1035486 w 1251329"/>
              <a:gd name="connsiteY30" fmla="*/ 60119 h 839096"/>
              <a:gd name="connsiteX31" fmla="*/ 387400 w 1251329"/>
              <a:gd name="connsiteY31" fmla="*/ 446044 h 839096"/>
              <a:gd name="connsiteX32" fmla="*/ 319055 w 1251329"/>
              <a:gd name="connsiteY32" fmla="*/ 449693 h 839096"/>
              <a:gd name="connsiteX33" fmla="*/ 240588 w 1251329"/>
              <a:gd name="connsiteY33" fmla="*/ 444811 h 839096"/>
              <a:gd name="connsiteX34" fmla="*/ 375529 w 1251329"/>
              <a:gd name="connsiteY34" fmla="*/ 273020 h 839096"/>
              <a:gd name="connsiteX35" fmla="*/ 387400 w 1251329"/>
              <a:gd name="connsiteY35" fmla="*/ 446044 h 839096"/>
              <a:gd name="connsiteX36" fmla="*/ 1103522 w 1251329"/>
              <a:gd name="connsiteY36" fmla="*/ 378572 h 839096"/>
              <a:gd name="connsiteX37" fmla="*/ 1147560 w 1251329"/>
              <a:gd name="connsiteY37" fmla="*/ 523846 h 839096"/>
              <a:gd name="connsiteX38" fmla="*/ 1045866 w 1251329"/>
              <a:gd name="connsiteY38" fmla="*/ 533918 h 839096"/>
              <a:gd name="connsiteX39" fmla="*/ 1103522 w 1251329"/>
              <a:gd name="connsiteY39" fmla="*/ 378572 h 8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51329" h="839096">
                <a:moveTo>
                  <a:pt x="1035486" y="60119"/>
                </a:moveTo>
                <a:cubicBezTo>
                  <a:pt x="922641" y="168394"/>
                  <a:pt x="900905" y="355344"/>
                  <a:pt x="782510" y="537515"/>
                </a:cubicBezTo>
                <a:cubicBezTo>
                  <a:pt x="749572" y="588184"/>
                  <a:pt x="678247" y="592912"/>
                  <a:pt x="605175" y="582223"/>
                </a:cubicBezTo>
                <a:cubicBezTo>
                  <a:pt x="581949" y="578832"/>
                  <a:pt x="590941" y="511718"/>
                  <a:pt x="618228" y="514442"/>
                </a:cubicBezTo>
                <a:cubicBezTo>
                  <a:pt x="664270" y="518964"/>
                  <a:pt x="745666" y="507505"/>
                  <a:pt x="754916" y="506837"/>
                </a:cubicBezTo>
                <a:cubicBezTo>
                  <a:pt x="800444" y="503445"/>
                  <a:pt x="795563" y="445376"/>
                  <a:pt x="762880" y="443475"/>
                </a:cubicBezTo>
                <a:cubicBezTo>
                  <a:pt x="735646" y="441882"/>
                  <a:pt x="648905" y="438747"/>
                  <a:pt x="616378" y="444657"/>
                </a:cubicBezTo>
                <a:cubicBezTo>
                  <a:pt x="612781" y="363309"/>
                  <a:pt x="613140" y="310225"/>
                  <a:pt x="639193" y="285096"/>
                </a:cubicBezTo>
                <a:cubicBezTo>
                  <a:pt x="674907" y="250666"/>
                  <a:pt x="742788" y="271427"/>
                  <a:pt x="834462" y="263410"/>
                </a:cubicBezTo>
                <a:cubicBezTo>
                  <a:pt x="833897" y="215722"/>
                  <a:pt x="838265" y="165208"/>
                  <a:pt x="819097" y="166955"/>
                </a:cubicBezTo>
                <a:cubicBezTo>
                  <a:pt x="763497" y="171991"/>
                  <a:pt x="716222" y="188795"/>
                  <a:pt x="574395" y="189103"/>
                </a:cubicBezTo>
                <a:cubicBezTo>
                  <a:pt x="536009" y="189206"/>
                  <a:pt x="560212" y="376567"/>
                  <a:pt x="522854" y="443475"/>
                </a:cubicBezTo>
                <a:cubicBezTo>
                  <a:pt x="513348" y="460536"/>
                  <a:pt x="494489" y="456116"/>
                  <a:pt x="470080" y="454626"/>
                </a:cubicBezTo>
                <a:cubicBezTo>
                  <a:pt x="497983" y="190388"/>
                  <a:pt x="412836" y="96861"/>
                  <a:pt x="388941" y="100613"/>
                </a:cubicBezTo>
                <a:cubicBezTo>
                  <a:pt x="355900" y="105751"/>
                  <a:pt x="330875" y="231344"/>
                  <a:pt x="151690" y="446044"/>
                </a:cubicBezTo>
                <a:cubicBezTo>
                  <a:pt x="151690" y="446044"/>
                  <a:pt x="57909" y="457144"/>
                  <a:pt x="25228" y="458121"/>
                </a:cubicBezTo>
                <a:cubicBezTo>
                  <a:pt x="-5399" y="459046"/>
                  <a:pt x="-8636" y="518604"/>
                  <a:pt x="18239" y="516446"/>
                </a:cubicBezTo>
                <a:cubicBezTo>
                  <a:pt x="174968" y="503959"/>
                  <a:pt x="79183" y="572100"/>
                  <a:pt x="52205" y="607558"/>
                </a:cubicBezTo>
                <a:cubicBezTo>
                  <a:pt x="-2624" y="679655"/>
                  <a:pt x="70499" y="730016"/>
                  <a:pt x="112174" y="656736"/>
                </a:cubicBezTo>
                <a:cubicBezTo>
                  <a:pt x="193673" y="513414"/>
                  <a:pt x="327483" y="466497"/>
                  <a:pt x="362220" y="609459"/>
                </a:cubicBezTo>
                <a:cubicBezTo>
                  <a:pt x="405077" y="785978"/>
                  <a:pt x="408263" y="598976"/>
                  <a:pt x="457593" y="528009"/>
                </a:cubicBezTo>
                <a:cubicBezTo>
                  <a:pt x="457593" y="528009"/>
                  <a:pt x="493204" y="523127"/>
                  <a:pt x="515044" y="528985"/>
                </a:cubicBezTo>
                <a:cubicBezTo>
                  <a:pt x="440430" y="692656"/>
                  <a:pt x="655997" y="644608"/>
                  <a:pt x="749674" y="640652"/>
                </a:cubicBezTo>
                <a:cubicBezTo>
                  <a:pt x="721771" y="681659"/>
                  <a:pt x="672389" y="805865"/>
                  <a:pt x="592894" y="751085"/>
                </a:cubicBezTo>
                <a:cubicBezTo>
                  <a:pt x="378818" y="603549"/>
                  <a:pt x="678299" y="1102067"/>
                  <a:pt x="850392" y="632224"/>
                </a:cubicBezTo>
                <a:cubicBezTo>
                  <a:pt x="982301" y="601905"/>
                  <a:pt x="868788" y="658432"/>
                  <a:pt x="904193" y="735823"/>
                </a:cubicBezTo>
                <a:cubicBezTo>
                  <a:pt x="970739" y="881354"/>
                  <a:pt x="1043091" y="381706"/>
                  <a:pt x="1188361" y="735257"/>
                </a:cubicBezTo>
                <a:cubicBezTo>
                  <a:pt x="1337844" y="1099086"/>
                  <a:pt x="1195195" y="-17991"/>
                  <a:pt x="1030861" y="406321"/>
                </a:cubicBezTo>
                <a:cubicBezTo>
                  <a:pt x="970379" y="562490"/>
                  <a:pt x="919044" y="526570"/>
                  <a:pt x="918787" y="512130"/>
                </a:cubicBezTo>
                <a:cubicBezTo>
                  <a:pt x="916629" y="396198"/>
                  <a:pt x="1063749" y="34065"/>
                  <a:pt x="1171969" y="98917"/>
                </a:cubicBezTo>
                <a:cubicBezTo>
                  <a:pt x="1303723" y="177746"/>
                  <a:pt x="1226284" y="-122875"/>
                  <a:pt x="1035486" y="60119"/>
                </a:cubicBezTo>
                <a:moveTo>
                  <a:pt x="387400" y="446044"/>
                </a:moveTo>
                <a:cubicBezTo>
                  <a:pt x="384419" y="458891"/>
                  <a:pt x="357647" y="451697"/>
                  <a:pt x="319055" y="449693"/>
                </a:cubicBezTo>
                <a:cubicBezTo>
                  <a:pt x="301533" y="448768"/>
                  <a:pt x="240588" y="444811"/>
                  <a:pt x="240588" y="444811"/>
                </a:cubicBezTo>
                <a:cubicBezTo>
                  <a:pt x="280721" y="386691"/>
                  <a:pt x="322241" y="314234"/>
                  <a:pt x="375529" y="273020"/>
                </a:cubicBezTo>
                <a:cubicBezTo>
                  <a:pt x="380771" y="320246"/>
                  <a:pt x="396135" y="408788"/>
                  <a:pt x="387400" y="446044"/>
                </a:cubicBezTo>
                <a:moveTo>
                  <a:pt x="1103522" y="378572"/>
                </a:moveTo>
                <a:cubicBezTo>
                  <a:pt x="1126234" y="397482"/>
                  <a:pt x="1140828" y="492653"/>
                  <a:pt x="1147560" y="523846"/>
                </a:cubicBezTo>
                <a:cubicBezTo>
                  <a:pt x="1103111" y="515162"/>
                  <a:pt x="1079781" y="530578"/>
                  <a:pt x="1045866" y="533918"/>
                </a:cubicBezTo>
                <a:cubicBezTo>
                  <a:pt x="1065136" y="464801"/>
                  <a:pt x="1095300" y="409096"/>
                  <a:pt x="1103522" y="378572"/>
                </a:cubicBezTo>
              </a:path>
            </a:pathLst>
          </a:custGeom>
          <a:solidFill>
            <a:srgbClr val="EE6C23"/>
          </a:solidFill>
          <a:ln w="513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81FF4D39-E717-C83F-0233-C2204302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4" y="6222641"/>
            <a:ext cx="5276850" cy="4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700" kern="100" dirty="0"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ASSESSORIA ENERGÈTICA - ENGINYERIA, CONSULTORIA I PROJECTES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7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AE,SA · ARAGÓ 383, 4a PLANTA · 08013 BARCELONA · T +34 934 449 300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7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WWW.AESA.NET · INFO@AESA.NET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1ED9DE-58E0-B61F-210A-5AD1B0C8054E}"/>
              </a:ext>
            </a:extLst>
          </p:cNvPr>
          <p:cNvSpPr txBox="1"/>
          <p:nvPr/>
        </p:nvSpPr>
        <p:spPr>
          <a:xfrm>
            <a:off x="3740620" y="3104666"/>
            <a:ext cx="469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spc="50" dirty="0">
                <a:latin typeface="Poppins Light" panose="00000400000000000000" pitchFamily="2" charset="0"/>
                <a:cs typeface="Poppins Light" panose="00000400000000000000" pitchFamily="2" charset="0"/>
              </a:rPr>
              <a:t>moltes gràcies</a:t>
            </a:r>
            <a:endParaRPr lang="es-ES" sz="2000" spc="5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89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ESA Básic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6C23"/>
      </a:accent1>
      <a:accent2>
        <a:srgbClr val="76BB20"/>
      </a:accent2>
      <a:accent3>
        <a:srgbClr val="0191B3"/>
      </a:accent3>
      <a:accent4>
        <a:srgbClr val="93358D"/>
      </a:accent4>
      <a:accent5>
        <a:srgbClr val="A8641B"/>
      </a:accent5>
      <a:accent6>
        <a:srgbClr val="595959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B70A32473E7E459E934EFDFD89997C" ma:contentTypeVersion="16" ma:contentTypeDescription="Crear nuevo documento." ma:contentTypeScope="" ma:versionID="a3171666099126734b86777380ca4b45">
  <xsd:schema xmlns:xsd="http://www.w3.org/2001/XMLSchema" xmlns:xs="http://www.w3.org/2001/XMLSchema" xmlns:p="http://schemas.microsoft.com/office/2006/metadata/properties" xmlns:ns2="78e46801-12b8-4fd4-b102-b04dd8e4b3f6" xmlns:ns3="8ffa8a89-97b3-4c03-9d5f-f157e4867cec" targetNamespace="http://schemas.microsoft.com/office/2006/metadata/properties" ma:root="true" ma:fieldsID="f96ba157b04a82645f2a44da83d23371" ns2:_="" ns3:_="">
    <xsd:import namespace="78e46801-12b8-4fd4-b102-b04dd8e4b3f6"/>
    <xsd:import namespace="8ffa8a89-97b3-4c03-9d5f-f157e4867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46801-12b8-4fd4-b102-b04dd8e4b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289fccff-6d41-400c-b6a5-30ec536aba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a8a89-97b3-4c03-9d5f-f157e4867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8e3108a-e635-4df5-84b5-f453cd1967fb}" ma:internalName="TaxCatchAll" ma:showField="CatchAllData" ma:web="8ffa8a89-97b3-4c03-9d5f-f157e4867c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04AF8-F74D-4150-B47A-E539E6B13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46801-12b8-4fd4-b102-b04dd8e4b3f6"/>
    <ds:schemaRef ds:uri="8ffa8a89-97b3-4c03-9d5f-f157e4867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AC71AC-87EF-4651-BF82-8476F09BE0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1471</Words>
  <Application>Microsoft Office PowerPoint</Application>
  <PresentationFormat>Panorámica</PresentationFormat>
  <Paragraphs>196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Poppins</vt:lpstr>
      <vt:lpstr>Poppins Black</vt:lpstr>
      <vt:lpstr>Poppins Light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Raimon Argemí</dc:creator>
  <cp:lastModifiedBy>Esther Galdámez Clúster Bioenergia Catalunya</cp:lastModifiedBy>
  <cp:revision>13</cp:revision>
  <dcterms:created xsi:type="dcterms:W3CDTF">2023-05-12T04:25:57Z</dcterms:created>
  <dcterms:modified xsi:type="dcterms:W3CDTF">2023-06-16T11:21:29Z</dcterms:modified>
</cp:coreProperties>
</file>