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39"/>
  </p:notesMasterIdLst>
  <p:handoutMasterIdLst>
    <p:handoutMasterId r:id="rId40"/>
  </p:handoutMasterIdLst>
  <p:sldIdLst>
    <p:sldId id="256" r:id="rId5"/>
    <p:sldId id="315" r:id="rId6"/>
    <p:sldId id="299" r:id="rId7"/>
    <p:sldId id="265" r:id="rId8"/>
    <p:sldId id="305" r:id="rId9"/>
    <p:sldId id="275" r:id="rId10"/>
    <p:sldId id="276" r:id="rId11"/>
    <p:sldId id="295" r:id="rId12"/>
    <p:sldId id="296" r:id="rId13"/>
    <p:sldId id="297" r:id="rId14"/>
    <p:sldId id="298" r:id="rId15"/>
    <p:sldId id="293" r:id="rId16"/>
    <p:sldId id="288" r:id="rId17"/>
    <p:sldId id="289" r:id="rId18"/>
    <p:sldId id="306" r:id="rId19"/>
    <p:sldId id="285" r:id="rId20"/>
    <p:sldId id="301" r:id="rId21"/>
    <p:sldId id="302" r:id="rId22"/>
    <p:sldId id="303" r:id="rId23"/>
    <p:sldId id="307" r:id="rId24"/>
    <p:sldId id="300" r:id="rId25"/>
    <p:sldId id="304" r:id="rId26"/>
    <p:sldId id="308" r:id="rId27"/>
    <p:sldId id="316" r:id="rId28"/>
    <p:sldId id="309" r:id="rId29"/>
    <p:sldId id="281" r:id="rId30"/>
    <p:sldId id="310" r:id="rId31"/>
    <p:sldId id="311" r:id="rId32"/>
    <p:sldId id="312" r:id="rId33"/>
    <p:sldId id="313" r:id="rId34"/>
    <p:sldId id="314" r:id="rId35"/>
    <p:sldId id="284" r:id="rId36"/>
    <p:sldId id="282" r:id="rId37"/>
    <p:sldId id="318" r:id="rId38"/>
  </p:sldIdLst>
  <p:sldSz cx="12188825" cy="6858000"/>
  <p:notesSz cx="6797675" cy="9928225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8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68708C-6BA5-411D-B4F1-0D50D7950BFC}" v="12" dt="2023-02-12T08:27:28.9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706" autoAdjust="0"/>
  </p:normalViewPr>
  <p:slideViewPr>
    <p:cSldViewPr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46" d="100"/>
          <a:sy n="46" d="100"/>
        </p:scale>
        <p:origin x="660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handoutMaster" Target="handoutMasters/handoutMaster1.xml"/><Relationship Id="rId45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uenta office" userId="c4f6e3da660b1043" providerId="LiveId" clId="{D668708C-6BA5-411D-B4F1-0D50D7950BFC}"/>
    <pc:docChg chg="custSel addSld modSld">
      <pc:chgData name="cuenta office" userId="c4f6e3da660b1043" providerId="LiveId" clId="{D668708C-6BA5-411D-B4F1-0D50D7950BFC}" dt="2023-02-12T08:38:17.775" v="2413" actId="20577"/>
      <pc:docMkLst>
        <pc:docMk/>
      </pc:docMkLst>
      <pc:sldChg chg="modSp mod">
        <pc:chgData name="cuenta office" userId="c4f6e3da660b1043" providerId="LiveId" clId="{D668708C-6BA5-411D-B4F1-0D50D7950BFC}" dt="2023-02-12T07:30:10.270" v="44" actId="20577"/>
        <pc:sldMkLst>
          <pc:docMk/>
          <pc:sldMk cId="2464417669" sldId="275"/>
        </pc:sldMkLst>
        <pc:spChg chg="mod">
          <ac:chgData name="cuenta office" userId="c4f6e3da660b1043" providerId="LiveId" clId="{D668708C-6BA5-411D-B4F1-0D50D7950BFC}" dt="2023-02-12T07:30:10.270" v="44" actId="20577"/>
          <ac:spMkLst>
            <pc:docMk/>
            <pc:sldMk cId="2464417669" sldId="275"/>
            <ac:spMk id="14" creationId="{00000000-0000-0000-0000-000000000000}"/>
          </ac:spMkLst>
        </pc:spChg>
      </pc:sldChg>
      <pc:sldChg chg="delSp modSp mod">
        <pc:chgData name="cuenta office" userId="c4f6e3da660b1043" providerId="LiveId" clId="{D668708C-6BA5-411D-B4F1-0D50D7950BFC}" dt="2023-02-12T07:50:00.555" v="880" actId="1076"/>
        <pc:sldMkLst>
          <pc:docMk/>
          <pc:sldMk cId="3021685603" sldId="276"/>
        </pc:sldMkLst>
        <pc:spChg chg="del">
          <ac:chgData name="cuenta office" userId="c4f6e3da660b1043" providerId="LiveId" clId="{D668708C-6BA5-411D-B4F1-0D50D7950BFC}" dt="2023-02-12T07:31:30.974" v="47" actId="21"/>
          <ac:spMkLst>
            <pc:docMk/>
            <pc:sldMk cId="3021685603" sldId="276"/>
            <ac:spMk id="3" creationId="{64BDBD40-47A5-C0E2-8D1C-9C366BDC09CC}"/>
          </ac:spMkLst>
        </pc:spChg>
        <pc:spChg chg="mod">
          <ac:chgData name="cuenta office" userId="c4f6e3da660b1043" providerId="LiveId" clId="{D668708C-6BA5-411D-B4F1-0D50D7950BFC}" dt="2023-02-12T07:50:00.555" v="880" actId="1076"/>
          <ac:spMkLst>
            <pc:docMk/>
            <pc:sldMk cId="3021685603" sldId="276"/>
            <ac:spMk id="14" creationId="{00000000-0000-0000-0000-000000000000}"/>
          </ac:spMkLst>
        </pc:spChg>
      </pc:sldChg>
      <pc:sldChg chg="modSp mod">
        <pc:chgData name="cuenta office" userId="c4f6e3da660b1043" providerId="LiveId" clId="{D668708C-6BA5-411D-B4F1-0D50D7950BFC}" dt="2023-02-12T08:30:58.615" v="1745" actId="255"/>
        <pc:sldMkLst>
          <pc:docMk/>
          <pc:sldMk cId="3967210997" sldId="286"/>
        </pc:sldMkLst>
        <pc:spChg chg="mod">
          <ac:chgData name="cuenta office" userId="c4f6e3da660b1043" providerId="LiveId" clId="{D668708C-6BA5-411D-B4F1-0D50D7950BFC}" dt="2023-02-12T08:29:37.852" v="1743" actId="1076"/>
          <ac:spMkLst>
            <pc:docMk/>
            <pc:sldMk cId="3967210997" sldId="286"/>
            <ac:spMk id="2" creationId="{6D72E545-6680-A849-83EA-7004215654D2}"/>
          </ac:spMkLst>
        </pc:spChg>
        <pc:spChg chg="mod">
          <ac:chgData name="cuenta office" userId="c4f6e3da660b1043" providerId="LiveId" clId="{D668708C-6BA5-411D-B4F1-0D50D7950BFC}" dt="2023-02-12T08:30:58.615" v="1745" actId="255"/>
          <ac:spMkLst>
            <pc:docMk/>
            <pc:sldMk cId="3967210997" sldId="286"/>
            <ac:spMk id="14" creationId="{00000000-0000-0000-0000-000000000000}"/>
          </ac:spMkLst>
        </pc:spChg>
      </pc:sldChg>
      <pc:sldChg chg="modSp mod">
        <pc:chgData name="cuenta office" userId="c4f6e3da660b1043" providerId="LiveId" clId="{D668708C-6BA5-411D-B4F1-0D50D7950BFC}" dt="2023-02-12T08:38:17.775" v="2413" actId="20577"/>
        <pc:sldMkLst>
          <pc:docMk/>
          <pc:sldMk cId="3003421739" sldId="287"/>
        </pc:sldMkLst>
        <pc:spChg chg="mod">
          <ac:chgData name="cuenta office" userId="c4f6e3da660b1043" providerId="LiveId" clId="{D668708C-6BA5-411D-B4F1-0D50D7950BFC}" dt="2023-02-12T08:31:54.168" v="1817" actId="20577"/>
          <ac:spMkLst>
            <pc:docMk/>
            <pc:sldMk cId="3003421739" sldId="287"/>
            <ac:spMk id="2" creationId="{6D72E545-6680-A849-83EA-7004215654D2}"/>
          </ac:spMkLst>
        </pc:spChg>
        <pc:spChg chg="mod">
          <ac:chgData name="cuenta office" userId="c4f6e3da660b1043" providerId="LiveId" clId="{D668708C-6BA5-411D-B4F1-0D50D7950BFC}" dt="2023-02-12T08:38:17.775" v="2413" actId="20577"/>
          <ac:spMkLst>
            <pc:docMk/>
            <pc:sldMk cId="3003421739" sldId="287"/>
            <ac:spMk id="14" creationId="{00000000-0000-0000-0000-000000000000}"/>
          </ac:spMkLst>
        </pc:spChg>
      </pc:sldChg>
      <pc:sldChg chg="addSp delSp modSp mod">
        <pc:chgData name="cuenta office" userId="c4f6e3da660b1043" providerId="LiveId" clId="{D668708C-6BA5-411D-B4F1-0D50D7950BFC}" dt="2023-02-12T08:27:05.637" v="1637"/>
        <pc:sldMkLst>
          <pc:docMk/>
          <pc:sldMk cId="3529281558" sldId="288"/>
        </pc:sldMkLst>
        <pc:spChg chg="del mod">
          <ac:chgData name="cuenta office" userId="c4f6e3da660b1043" providerId="LiveId" clId="{D668708C-6BA5-411D-B4F1-0D50D7950BFC}" dt="2023-02-12T08:24:31.954" v="1620" actId="21"/>
          <ac:spMkLst>
            <pc:docMk/>
            <pc:sldMk cId="3529281558" sldId="288"/>
            <ac:spMk id="2" creationId="{6D72E545-6680-A849-83EA-7004215654D2}"/>
          </ac:spMkLst>
        </pc:spChg>
        <pc:spChg chg="add del mod">
          <ac:chgData name="cuenta office" userId="c4f6e3da660b1043" providerId="LiveId" clId="{D668708C-6BA5-411D-B4F1-0D50D7950BFC}" dt="2023-02-12T08:25:07.402" v="1624" actId="21"/>
          <ac:spMkLst>
            <pc:docMk/>
            <pc:sldMk cId="3529281558" sldId="288"/>
            <ac:spMk id="3" creationId="{F2811B16-9C72-489F-B2CE-0580DCDFE5E5}"/>
          </ac:spMkLst>
        </pc:spChg>
        <pc:spChg chg="add del mod">
          <ac:chgData name="cuenta office" userId="c4f6e3da660b1043" providerId="LiveId" clId="{D668708C-6BA5-411D-B4F1-0D50D7950BFC}" dt="2023-02-12T08:26:04.698" v="1631" actId="21"/>
          <ac:spMkLst>
            <pc:docMk/>
            <pc:sldMk cId="3529281558" sldId="288"/>
            <ac:spMk id="4" creationId="{61AF511A-CBF0-7FC7-F208-3073B3668203}"/>
          </ac:spMkLst>
        </pc:spChg>
        <pc:spChg chg="add mod">
          <ac:chgData name="cuenta office" userId="c4f6e3da660b1043" providerId="LiveId" clId="{D668708C-6BA5-411D-B4F1-0D50D7950BFC}" dt="2023-02-12T08:27:05.637" v="1637"/>
          <ac:spMkLst>
            <pc:docMk/>
            <pc:sldMk cId="3529281558" sldId="288"/>
            <ac:spMk id="5" creationId="{58C7A73E-D7C3-3B85-0D02-9F580F859ADF}"/>
          </ac:spMkLst>
        </pc:spChg>
      </pc:sldChg>
      <pc:sldChg chg="addSp delSp modSp mod">
        <pc:chgData name="cuenta office" userId="c4f6e3da660b1043" providerId="LiveId" clId="{D668708C-6BA5-411D-B4F1-0D50D7950BFC}" dt="2023-02-12T08:27:11.276" v="1638"/>
        <pc:sldMkLst>
          <pc:docMk/>
          <pc:sldMk cId="1544184679" sldId="289"/>
        </pc:sldMkLst>
        <pc:spChg chg="del mod">
          <ac:chgData name="cuenta office" userId="c4f6e3da660b1043" providerId="LiveId" clId="{D668708C-6BA5-411D-B4F1-0D50D7950BFC}" dt="2023-02-12T08:26:10.595" v="1632" actId="21"/>
          <ac:spMkLst>
            <pc:docMk/>
            <pc:sldMk cId="1544184679" sldId="289"/>
            <ac:spMk id="2" creationId="{6D72E545-6680-A849-83EA-7004215654D2}"/>
          </ac:spMkLst>
        </pc:spChg>
        <pc:spChg chg="add mod">
          <ac:chgData name="cuenta office" userId="c4f6e3da660b1043" providerId="LiveId" clId="{D668708C-6BA5-411D-B4F1-0D50D7950BFC}" dt="2023-02-12T08:27:11.276" v="1638"/>
          <ac:spMkLst>
            <pc:docMk/>
            <pc:sldMk cId="1544184679" sldId="289"/>
            <ac:spMk id="3" creationId="{69A77A31-85F4-DA5D-A405-09C4AECEBE7A}"/>
          </ac:spMkLst>
        </pc:spChg>
      </pc:sldChg>
      <pc:sldChg chg="addSp delSp modSp mod">
        <pc:chgData name="cuenta office" userId="c4f6e3da660b1043" providerId="LiveId" clId="{D668708C-6BA5-411D-B4F1-0D50D7950BFC}" dt="2023-02-12T08:27:19.684" v="1639"/>
        <pc:sldMkLst>
          <pc:docMk/>
          <pc:sldMk cId="673822439" sldId="290"/>
        </pc:sldMkLst>
        <pc:spChg chg="del mod">
          <ac:chgData name="cuenta office" userId="c4f6e3da660b1043" providerId="LiveId" clId="{D668708C-6BA5-411D-B4F1-0D50D7950BFC}" dt="2023-02-12T08:26:19.241" v="1633" actId="21"/>
          <ac:spMkLst>
            <pc:docMk/>
            <pc:sldMk cId="673822439" sldId="290"/>
            <ac:spMk id="2" creationId="{6D72E545-6680-A849-83EA-7004215654D2}"/>
          </ac:spMkLst>
        </pc:spChg>
        <pc:spChg chg="add mod">
          <ac:chgData name="cuenta office" userId="c4f6e3da660b1043" providerId="LiveId" clId="{D668708C-6BA5-411D-B4F1-0D50D7950BFC}" dt="2023-02-12T08:27:19.684" v="1639"/>
          <ac:spMkLst>
            <pc:docMk/>
            <pc:sldMk cId="673822439" sldId="290"/>
            <ac:spMk id="3" creationId="{FA602BA0-58DC-05D9-23F0-DDAA1090C850}"/>
          </ac:spMkLst>
        </pc:spChg>
      </pc:sldChg>
      <pc:sldChg chg="addSp delSp modSp mod">
        <pc:chgData name="cuenta office" userId="c4f6e3da660b1043" providerId="LiveId" clId="{D668708C-6BA5-411D-B4F1-0D50D7950BFC}" dt="2023-02-12T08:27:23.958" v="1640"/>
        <pc:sldMkLst>
          <pc:docMk/>
          <pc:sldMk cId="1614905739" sldId="291"/>
        </pc:sldMkLst>
        <pc:spChg chg="del mod">
          <ac:chgData name="cuenta office" userId="c4f6e3da660b1043" providerId="LiveId" clId="{D668708C-6BA5-411D-B4F1-0D50D7950BFC}" dt="2023-02-12T08:26:27.121" v="1634" actId="21"/>
          <ac:spMkLst>
            <pc:docMk/>
            <pc:sldMk cId="1614905739" sldId="291"/>
            <ac:spMk id="2" creationId="{6D72E545-6680-A849-83EA-7004215654D2}"/>
          </ac:spMkLst>
        </pc:spChg>
        <pc:spChg chg="add mod">
          <ac:chgData name="cuenta office" userId="c4f6e3da660b1043" providerId="LiveId" clId="{D668708C-6BA5-411D-B4F1-0D50D7950BFC}" dt="2023-02-12T08:27:23.958" v="1640"/>
          <ac:spMkLst>
            <pc:docMk/>
            <pc:sldMk cId="1614905739" sldId="291"/>
            <ac:spMk id="3" creationId="{A8591A8B-E942-B78E-E30D-27C2A091C681}"/>
          </ac:spMkLst>
        </pc:spChg>
      </pc:sldChg>
      <pc:sldChg chg="addSp delSp modSp mod">
        <pc:chgData name="cuenta office" userId="c4f6e3da660b1043" providerId="LiveId" clId="{D668708C-6BA5-411D-B4F1-0D50D7950BFC}" dt="2023-02-12T08:27:28.953" v="1641"/>
        <pc:sldMkLst>
          <pc:docMk/>
          <pc:sldMk cId="3042292722" sldId="292"/>
        </pc:sldMkLst>
        <pc:spChg chg="del mod">
          <ac:chgData name="cuenta office" userId="c4f6e3da660b1043" providerId="LiveId" clId="{D668708C-6BA5-411D-B4F1-0D50D7950BFC}" dt="2023-02-12T08:26:31.594" v="1635" actId="21"/>
          <ac:spMkLst>
            <pc:docMk/>
            <pc:sldMk cId="3042292722" sldId="292"/>
            <ac:spMk id="2" creationId="{6D72E545-6680-A849-83EA-7004215654D2}"/>
          </ac:spMkLst>
        </pc:spChg>
        <pc:spChg chg="add mod">
          <ac:chgData name="cuenta office" userId="c4f6e3da660b1043" providerId="LiveId" clId="{D668708C-6BA5-411D-B4F1-0D50D7950BFC}" dt="2023-02-12T08:27:28.953" v="1641"/>
          <ac:spMkLst>
            <pc:docMk/>
            <pc:sldMk cId="3042292722" sldId="292"/>
            <ac:spMk id="3" creationId="{6A26C71E-47D0-7695-E2B0-A5021E17E10A}"/>
          </ac:spMkLst>
        </pc:spChg>
      </pc:sldChg>
      <pc:sldChg chg="addSp delSp modSp mod">
        <pc:chgData name="cuenta office" userId="c4f6e3da660b1043" providerId="LiveId" clId="{D668708C-6BA5-411D-B4F1-0D50D7950BFC}" dt="2023-02-12T08:26:59.462" v="1636"/>
        <pc:sldMkLst>
          <pc:docMk/>
          <pc:sldMk cId="1397194131" sldId="293"/>
        </pc:sldMkLst>
        <pc:spChg chg="del mod">
          <ac:chgData name="cuenta office" userId="c4f6e3da660b1043" providerId="LiveId" clId="{D668708C-6BA5-411D-B4F1-0D50D7950BFC}" dt="2023-02-12T08:24:18.534" v="1618" actId="21"/>
          <ac:spMkLst>
            <pc:docMk/>
            <pc:sldMk cId="1397194131" sldId="293"/>
            <ac:spMk id="2" creationId="{6D72E545-6680-A849-83EA-7004215654D2}"/>
          </ac:spMkLst>
        </pc:spChg>
        <pc:spChg chg="add del mod">
          <ac:chgData name="cuenta office" userId="c4f6e3da660b1043" providerId="LiveId" clId="{D668708C-6BA5-411D-B4F1-0D50D7950BFC}" dt="2023-02-12T08:24:57.017" v="1622" actId="21"/>
          <ac:spMkLst>
            <pc:docMk/>
            <pc:sldMk cId="1397194131" sldId="293"/>
            <ac:spMk id="3" creationId="{F1A0D421-CD4F-FF25-EC2B-54A81A440A2E}"/>
          </ac:spMkLst>
        </pc:spChg>
        <pc:spChg chg="add del mod">
          <ac:chgData name="cuenta office" userId="c4f6e3da660b1043" providerId="LiveId" clId="{D668708C-6BA5-411D-B4F1-0D50D7950BFC}" dt="2023-02-12T08:25:30.262" v="1626" actId="21"/>
          <ac:spMkLst>
            <pc:docMk/>
            <pc:sldMk cId="1397194131" sldId="293"/>
            <ac:spMk id="4" creationId="{97A81FAA-D744-4AB3-ABBE-062389D9113D}"/>
          </ac:spMkLst>
        </pc:spChg>
        <pc:spChg chg="add del mod">
          <ac:chgData name="cuenta office" userId="c4f6e3da660b1043" providerId="LiveId" clId="{D668708C-6BA5-411D-B4F1-0D50D7950BFC}" dt="2023-02-12T08:25:48.691" v="1628" actId="21"/>
          <ac:spMkLst>
            <pc:docMk/>
            <pc:sldMk cId="1397194131" sldId="293"/>
            <ac:spMk id="5" creationId="{D17EAE7C-1986-9465-C7C1-96B97E18D8E2}"/>
          </ac:spMkLst>
        </pc:spChg>
        <pc:spChg chg="add del mod">
          <ac:chgData name="cuenta office" userId="c4f6e3da660b1043" providerId="LiveId" clId="{D668708C-6BA5-411D-B4F1-0D50D7950BFC}" dt="2023-02-12T08:26:01.431" v="1630" actId="21"/>
          <ac:spMkLst>
            <pc:docMk/>
            <pc:sldMk cId="1397194131" sldId="293"/>
            <ac:spMk id="6" creationId="{D022C380-CA27-EA7F-38E8-4B1D6A8C6081}"/>
          </ac:spMkLst>
        </pc:spChg>
        <pc:spChg chg="add mod">
          <ac:chgData name="cuenta office" userId="c4f6e3da660b1043" providerId="LiveId" clId="{D668708C-6BA5-411D-B4F1-0D50D7950BFC}" dt="2023-02-12T08:26:59.462" v="1636"/>
          <ac:spMkLst>
            <pc:docMk/>
            <pc:sldMk cId="1397194131" sldId="293"/>
            <ac:spMk id="7" creationId="{AAF00F83-329E-6B0B-BE0A-D761A12ABA8B}"/>
          </ac:spMkLst>
        </pc:spChg>
      </pc:sldChg>
      <pc:sldChg chg="modSp add mod">
        <pc:chgData name="cuenta office" userId="c4f6e3da660b1043" providerId="LiveId" clId="{D668708C-6BA5-411D-B4F1-0D50D7950BFC}" dt="2023-02-12T08:23:25.023" v="1617" actId="1035"/>
        <pc:sldMkLst>
          <pc:docMk/>
          <pc:sldMk cId="160047063" sldId="294"/>
        </pc:sldMkLst>
        <pc:spChg chg="mod">
          <ac:chgData name="cuenta office" userId="c4f6e3da660b1043" providerId="LiveId" clId="{D668708C-6BA5-411D-B4F1-0D50D7950BFC}" dt="2023-02-12T08:23:25.023" v="1617" actId="1035"/>
          <ac:spMkLst>
            <pc:docMk/>
            <pc:sldMk cId="160047063" sldId="294"/>
            <ac:spMk id="2" creationId="{6D72E545-6680-A849-83EA-7004215654D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C91A5D5-FFF8-46DF-9C0E-0D4F23F47441}" type="datetime1">
              <a:rPr lang="es-ES" smtClean="0"/>
              <a:t>15/02/2023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A4CBEF8-5CDE-472B-839B-B8BB0C881006}" type="slidenum">
              <a:rPr lang="es-ES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632892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2F57AFA-577C-4932-92E9-D908A67F120F}" type="datetime1">
              <a:rPr lang="es-ES" noProof="0" smtClean="0"/>
              <a:t>15/02/2023</a:t>
            </a:fld>
            <a:endParaRPr lang="es-ES" noProof="0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BB98AFB-CB0D-4DFE-87B9-B4B0D0DE73CD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5128058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510086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es-ES" smtClean="0"/>
              <a:t>13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163681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es-ES" smtClean="0"/>
              <a:t>14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022990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es-ES" smtClean="0"/>
              <a:t>16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58030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es-ES" smtClean="0"/>
              <a:t>17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05976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es-ES" smtClean="0"/>
              <a:t>18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782731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es-ES" smtClean="0"/>
              <a:t>19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394291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es-ES" smtClean="0"/>
              <a:t>21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487082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es-ES" smtClean="0"/>
              <a:t>22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801667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es-ES" smtClean="0"/>
              <a:t>26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489844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es-ES" smtClean="0"/>
              <a:t>27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5361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es-ES" smtClean="0"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382229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es-ES" smtClean="0"/>
              <a:t>28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660004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es-ES" smtClean="0"/>
              <a:t>29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958977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es-ES" smtClean="0"/>
              <a:t>30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50034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es-ES" smtClean="0"/>
              <a:t>31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8441230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es-ES" smtClean="0"/>
              <a:t>32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319156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es-ES" smtClean="0"/>
              <a:t>33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192899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es-ES" smtClean="0"/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6638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es-ES" smtClean="0"/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032978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es-ES" smtClean="0"/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82059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es-ES" smtClean="0"/>
              <a:t>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834540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es-ES" smtClean="0"/>
              <a:t>10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67433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es-ES" smtClean="0"/>
              <a:t>11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337435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es-ES" smtClean="0"/>
              <a:t>12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53926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65214" y="533400"/>
            <a:ext cx="5029200" cy="2514601"/>
          </a:xfrm>
        </p:spPr>
        <p:txBody>
          <a:bodyPr rtlCol="0">
            <a:normAutofit/>
          </a:bodyPr>
          <a:lstStyle>
            <a:lvl1pPr>
              <a:lnSpc>
                <a:spcPct val="80000"/>
              </a:lnSpc>
              <a:defRPr sz="54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65212" y="3403600"/>
            <a:ext cx="5029201" cy="1397000"/>
          </a:xfrm>
        </p:spPr>
        <p:txBody>
          <a:bodyPr rtlCol="0">
            <a:normAutofit/>
          </a:bodyPr>
          <a:lstStyle>
            <a:lvl1pPr marL="0" indent="0" algn="l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es-ES" noProof="0"/>
              <a:t>Haga clic para modificar el estilo de subtítulo del patrón</a:t>
            </a:r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5F0BD41-664D-4ABB-BED5-60658B66DD7C}" type="datetime1">
              <a:rPr lang="es-ES" noProof="0" smtClean="0"/>
              <a:t>15/02/2023</a:t>
            </a:fld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66475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079A989-1972-408F-82FF-A58E53892B77}" type="datetime1">
              <a:rPr lang="es-ES" noProof="0" smtClean="0"/>
              <a:t>15/02/2023</a:t>
            </a:fld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668093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61412" y="533400"/>
            <a:ext cx="2362201" cy="5486400"/>
          </a:xfrm>
        </p:spPr>
        <p:txBody>
          <a:bodyPr vert="eaVert"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1065213" y="533400"/>
            <a:ext cx="7467599" cy="5486400"/>
          </a:xfrm>
        </p:spPr>
        <p:txBody>
          <a:bodyPr vert="eaVert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ECD3A61-A9C3-4CD9-B800-BFDBF3EEB1B4}" type="datetime1">
              <a:rPr lang="es-ES" noProof="0" smtClean="0"/>
              <a:t>15/02/2023</a:t>
            </a:fld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88244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CAFB294-75A7-4B00-B220-CD65C2131025}" type="datetime1">
              <a:rPr lang="es-ES" noProof="0" smtClean="0"/>
              <a:t>15/02/2023</a:t>
            </a:fld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429153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5214" y="533400"/>
            <a:ext cx="8686800" cy="2286000"/>
          </a:xfrm>
        </p:spPr>
        <p:txBody>
          <a:bodyPr rtlCol="0" anchor="b">
            <a:normAutofit/>
          </a:bodyPr>
          <a:lstStyle>
            <a:lvl1pPr algn="l">
              <a:defRPr sz="5400" b="1" cap="none" baseline="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065214" y="3124200"/>
            <a:ext cx="8686800" cy="1371600"/>
          </a:xfrm>
        </p:spPr>
        <p:txBody>
          <a:bodyPr rtlCol="0" anchor="t">
            <a:normAutofit/>
          </a:bodyPr>
          <a:lstStyle>
            <a:lvl1pPr marL="0" indent="0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6EC0E9D-6882-4573-BA34-049B7160C60E}" type="datetime1">
              <a:rPr lang="es-ES" noProof="0" smtClean="0"/>
              <a:t>15/02/2023</a:t>
            </a:fld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701331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065212" y="1828800"/>
            <a:ext cx="4251960" cy="4191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464598" y="1828800"/>
            <a:ext cx="4251960" cy="4191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9F87BAA-EB97-4293-BA03-25DA42ED3F33}" type="datetime1">
              <a:rPr lang="es-ES" noProof="0" smtClean="0"/>
              <a:t>15/02/2023</a:t>
            </a:fld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413709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065213" y="1828799"/>
            <a:ext cx="4251960" cy="685801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065213" y="2590800"/>
            <a:ext cx="4251960" cy="3429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500053" y="1828799"/>
            <a:ext cx="4251960" cy="685801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500053" y="2590800"/>
            <a:ext cx="4251960" cy="3429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873C6C-A638-4A2B-8C7B-738C92DEBADC}" type="datetime1">
              <a:rPr lang="es-ES" noProof="0" smtClean="0"/>
              <a:t>15/02/2023</a:t>
            </a:fld>
            <a:endParaRPr lang="es-ES" noProof="0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000784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DAB7FA5-3598-48B9-9C77-8C3FE03A7F24}" type="datetime1">
              <a:rPr lang="es-ES" noProof="0" smtClean="0"/>
              <a:t>15/02/2023</a:t>
            </a:fld>
            <a:endParaRPr lang="es-ES" noProof="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907158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855685E-F8EB-43D9-9EDD-55E7759E9BB9}" type="datetime1">
              <a:rPr lang="es-ES" noProof="0" smtClean="0"/>
              <a:t>15/02/2023</a:t>
            </a:fld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441531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rtlCol="0" anchor="b">
            <a:normAutofit/>
          </a:bodyPr>
          <a:lstStyle>
            <a:lvl1pPr algn="l">
              <a:defRPr sz="3600" b="1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65813" y="533400"/>
            <a:ext cx="5867400" cy="54864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392E02-8288-486A-A35E-2FB446293FE3}" type="datetime1">
              <a:rPr lang="es-ES" noProof="0" smtClean="0"/>
              <a:t>15/02/2023</a:t>
            </a:fld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01711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rtlCol="0" anchor="b">
            <a:noAutofit/>
          </a:bodyPr>
          <a:lstStyle>
            <a:lvl1pPr algn="l">
              <a:defRPr sz="3600" b="1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imagen 2" descr="Marcador de posición vacío para agregar una imagen. Haga clic en el marcador de posición y seleccione la imagen que desee agregar"/>
          <p:cNvSpPr>
            <a:spLocks noGrp="1"/>
          </p:cNvSpPr>
          <p:nvPr>
            <p:ph type="pic" idx="1"/>
          </p:nvPr>
        </p:nvSpPr>
        <p:spPr>
          <a:xfrm>
            <a:off x="5865812" y="533400"/>
            <a:ext cx="5780173" cy="5791200"/>
          </a:xfrm>
          <a:ln w="50800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txBody>
          <a:bodyPr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41960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1065212" y="533400"/>
            <a:ext cx="8686801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065212" y="1828800"/>
            <a:ext cx="8686801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1065213" y="6155267"/>
            <a:ext cx="5653087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932612" y="6155267"/>
            <a:ext cx="1371600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5F0077C4-AA9A-431A-A8F9-E2A2FBCC5765}" type="datetime1">
              <a:rPr lang="es-ES" noProof="0" smtClean="0"/>
              <a:t>15/02/2023</a:t>
            </a:fld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532812" y="6155267"/>
            <a:ext cx="12192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AAEAE4A8-A6E5-453E-B946-FB774B73F48C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597054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7724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097280" indent="-13716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23444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37160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50876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64592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39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es-ES" dirty="0"/>
              <a:t>INCENTIUS A LA CONTRACTACIÓ LABORAL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66020" y="3645024"/>
            <a:ext cx="5029201" cy="1397000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es-ES" dirty="0">
                <a:solidFill>
                  <a:srgbClr val="FF0000"/>
                </a:solidFill>
              </a:rPr>
              <a:t>Les </a:t>
            </a:r>
            <a:r>
              <a:rPr lang="ca-ES" dirty="0">
                <a:solidFill>
                  <a:srgbClr val="FF0000"/>
                </a:solidFill>
              </a:rPr>
              <a:t>bonificacions</a:t>
            </a:r>
            <a:r>
              <a:rPr lang="es-ES" dirty="0">
                <a:solidFill>
                  <a:srgbClr val="FF0000"/>
                </a:solidFill>
              </a:rPr>
              <a:t> en les </a:t>
            </a:r>
            <a:r>
              <a:rPr lang="ca-ES" dirty="0">
                <a:solidFill>
                  <a:srgbClr val="FF0000"/>
                </a:solidFill>
              </a:rPr>
              <a:t>quotes</a:t>
            </a:r>
            <a:r>
              <a:rPr lang="es-ES" dirty="0">
                <a:solidFill>
                  <a:srgbClr val="FF0000"/>
                </a:solidFill>
              </a:rPr>
              <a:t> del </a:t>
            </a:r>
            <a:r>
              <a:rPr lang="ca-ES" dirty="0">
                <a:solidFill>
                  <a:srgbClr val="FF0000"/>
                </a:solidFill>
              </a:rPr>
              <a:t>Règim</a:t>
            </a:r>
            <a:r>
              <a:rPr lang="es-ES" dirty="0">
                <a:solidFill>
                  <a:srgbClr val="FF0000"/>
                </a:solidFill>
              </a:rPr>
              <a:t> General de la </a:t>
            </a:r>
            <a:r>
              <a:rPr lang="ca-ES" dirty="0">
                <a:solidFill>
                  <a:srgbClr val="FF0000"/>
                </a:solidFill>
              </a:rPr>
              <a:t>Seguretat</a:t>
            </a:r>
            <a:r>
              <a:rPr lang="es-ES" dirty="0">
                <a:solidFill>
                  <a:srgbClr val="FF0000"/>
                </a:solidFill>
              </a:rPr>
              <a:t> Social.</a:t>
            </a:r>
          </a:p>
          <a:p>
            <a:pPr algn="r" rtl="0"/>
            <a:r>
              <a:rPr lang="ca-ES" dirty="0">
                <a:solidFill>
                  <a:srgbClr val="FF0000"/>
                </a:solidFill>
              </a:rPr>
              <a:t>Febrer</a:t>
            </a:r>
            <a:r>
              <a:rPr lang="es-ES" dirty="0">
                <a:solidFill>
                  <a:srgbClr val="FF0000"/>
                </a:solidFill>
              </a:rPr>
              <a:t> 2023</a:t>
            </a:r>
          </a:p>
        </p:txBody>
      </p:sp>
    </p:spTree>
    <p:extLst>
      <p:ext uri="{BB962C8B-B14F-4D97-AF65-F5344CB8AC3E}">
        <p14:creationId xmlns:p14="http://schemas.microsoft.com/office/powerpoint/2010/main" val="1493259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1751011" y="332656"/>
            <a:ext cx="8686801" cy="618220"/>
          </a:xfr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rtlCol="0"/>
          <a:lstStyle/>
          <a:p>
            <a:pPr algn="ctr" rtl="0"/>
            <a:r>
              <a:rPr lang="es-ES" dirty="0"/>
              <a:t>INCENTIUS A LA CONTRATACIÓ LABORAL</a:t>
            </a:r>
          </a:p>
        </p:txBody>
      </p:sp>
      <p:sp>
        <p:nvSpPr>
          <p:cNvPr id="14" name="Marcador de contenido 13"/>
          <p:cNvSpPr>
            <a:spLocks noGrp="1"/>
          </p:cNvSpPr>
          <p:nvPr>
            <p:ph idx="1"/>
          </p:nvPr>
        </p:nvSpPr>
        <p:spPr>
          <a:xfrm>
            <a:off x="1413892" y="1772816"/>
            <a:ext cx="10285784" cy="4392487"/>
          </a:xfrm>
        </p:spPr>
        <p:txBody>
          <a:bodyPr rtlCol="0"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ca-ES" sz="2000" dirty="0"/>
              <a:t>Persones treballadores substituïdes mitjançant contractes de substitució, mentre cobrin la prestació per naixement i cura de menor, exercici corresponsable de la cura del menor lactant, risc durant l’embaràs i risc durant la lactància natural.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a-ES" sz="2000" dirty="0"/>
              <a:t>També amb les mateixes circumstàncies de l’apartat anterior, als socis treballadors o socis de treball de les societats cooperatives.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a-ES" sz="2000" dirty="0"/>
              <a:t>Persones treballadores a les que canviïn a un lloc de treball compatible, durant la situació de risc d’embaràs o risc durant la lactància natural.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a-ES" sz="2000" dirty="0"/>
              <a:t>Persones treballadores a les que canviïn a un lloc de treball compatible com a conseqüència de patir una malaltia professional.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a-ES" sz="2000" dirty="0"/>
          </a:p>
          <a:p>
            <a:pPr lvl="1">
              <a:buFont typeface="Wingdings" panose="05000000000000000000" pitchFamily="2" charset="2"/>
              <a:buChar char="§"/>
            </a:pPr>
            <a:endParaRPr lang="ca-ES" sz="2400" dirty="0"/>
          </a:p>
          <a:p>
            <a:pPr lvl="1">
              <a:buFont typeface="Wingdings" panose="05000000000000000000" pitchFamily="2" charset="2"/>
              <a:buChar char="§"/>
            </a:pPr>
            <a:endParaRPr lang="ca-ES" sz="2400" dirty="0"/>
          </a:p>
          <a:p>
            <a:pPr lvl="1">
              <a:buFont typeface="Wingdings" panose="05000000000000000000" pitchFamily="2" charset="2"/>
              <a:buChar char="§"/>
            </a:pPr>
            <a:endParaRPr lang="ca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D72E545-6680-A849-83EA-7004215654D2}"/>
              </a:ext>
            </a:extLst>
          </p:cNvPr>
          <p:cNvSpPr txBox="1"/>
          <p:nvPr/>
        </p:nvSpPr>
        <p:spPr>
          <a:xfrm>
            <a:off x="2187976" y="1127178"/>
            <a:ext cx="781286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a-ES" dirty="0"/>
              <a:t>CONTRACTACIÓ VINCULADA A LA CONCILIACIÓ LABORAL I FAMILIAR</a:t>
            </a:r>
          </a:p>
        </p:txBody>
      </p:sp>
    </p:spTree>
    <p:extLst>
      <p:ext uri="{BB962C8B-B14F-4D97-AF65-F5344CB8AC3E}">
        <p14:creationId xmlns:p14="http://schemas.microsoft.com/office/powerpoint/2010/main" val="2846975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1751011" y="332656"/>
            <a:ext cx="8686801" cy="618220"/>
          </a:xfr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rtlCol="0"/>
          <a:lstStyle/>
          <a:p>
            <a:pPr algn="ctr" rtl="0"/>
            <a:r>
              <a:rPr lang="es-ES" dirty="0"/>
              <a:t>INCENTIUS A LA CONTRATACIÓ LABORAL</a:t>
            </a:r>
          </a:p>
        </p:txBody>
      </p:sp>
      <p:sp>
        <p:nvSpPr>
          <p:cNvPr id="14" name="Marcador de contenido 13"/>
          <p:cNvSpPr>
            <a:spLocks noGrp="1"/>
          </p:cNvSpPr>
          <p:nvPr>
            <p:ph idx="1"/>
          </p:nvPr>
        </p:nvSpPr>
        <p:spPr>
          <a:xfrm>
            <a:off x="1413892" y="2132856"/>
            <a:ext cx="10285784" cy="4032447"/>
          </a:xfrm>
        </p:spPr>
        <p:txBody>
          <a:bodyPr rtlCol="0"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ca-ES" sz="2000" dirty="0"/>
              <a:t>Transformació en fix discontinu, de persones compreses en el camp d’aplicació del Règim Agrari.</a:t>
            </a:r>
          </a:p>
          <a:p>
            <a:pPr marL="365760" lvl="1" indent="0">
              <a:buNone/>
            </a:pPr>
            <a:endParaRPr lang="ca-ES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a-ES" sz="2000" dirty="0"/>
              <a:t>Persones treballadores en els sectors turístic, comerç i restauració.</a:t>
            </a:r>
          </a:p>
          <a:p>
            <a:pPr marL="365760" lvl="1" indent="0">
              <a:buNone/>
            </a:pPr>
            <a:endParaRPr lang="ca-ES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a-ES" sz="2000" dirty="0"/>
              <a:t>Persones treballadores en determinats sectors d’activitat de Ceuta i Melilla.</a:t>
            </a:r>
            <a:endParaRPr lang="ca-ES" sz="2400" dirty="0"/>
          </a:p>
          <a:p>
            <a:pPr lvl="1">
              <a:buFont typeface="Wingdings" panose="05000000000000000000" pitchFamily="2" charset="2"/>
              <a:buChar char="§"/>
            </a:pPr>
            <a:endParaRPr lang="ca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D72E545-6680-A849-83EA-7004215654D2}"/>
              </a:ext>
            </a:extLst>
          </p:cNvPr>
          <p:cNvSpPr txBox="1"/>
          <p:nvPr/>
        </p:nvSpPr>
        <p:spPr>
          <a:xfrm>
            <a:off x="2187976" y="1127178"/>
            <a:ext cx="781286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a-ES" dirty="0"/>
              <a:t>ALTRES ÀMBITS D’ACTUACIÓ</a:t>
            </a:r>
          </a:p>
        </p:txBody>
      </p:sp>
    </p:spTree>
    <p:extLst>
      <p:ext uri="{BB962C8B-B14F-4D97-AF65-F5344CB8AC3E}">
        <p14:creationId xmlns:p14="http://schemas.microsoft.com/office/powerpoint/2010/main" val="3428698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1751011" y="332656"/>
            <a:ext cx="8686801" cy="618220"/>
          </a:xfr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rtlCol="0"/>
          <a:lstStyle/>
          <a:p>
            <a:pPr algn="ctr" rtl="0"/>
            <a:r>
              <a:rPr lang="es-ES" dirty="0"/>
              <a:t>INCENTIUS A LA CONTRATACIÓ LABORAL</a:t>
            </a:r>
          </a:p>
        </p:txBody>
      </p:sp>
      <p:sp>
        <p:nvSpPr>
          <p:cNvPr id="14" name="Marcador de contenido 13"/>
          <p:cNvSpPr>
            <a:spLocks noGrp="1"/>
          </p:cNvSpPr>
          <p:nvPr>
            <p:ph idx="1"/>
          </p:nvPr>
        </p:nvSpPr>
        <p:spPr>
          <a:xfrm>
            <a:off x="951519" y="1772816"/>
            <a:ext cx="10285784" cy="4374159"/>
          </a:xfrm>
        </p:spPr>
        <p:txBody>
          <a:bodyPr rtlCol="0">
            <a:normAutofit/>
          </a:bodyPr>
          <a:lstStyle/>
          <a:p>
            <a:pPr rtl="0"/>
            <a:r>
              <a:rPr lang="ca-ES" u="sng" dirty="0">
                <a:highlight>
                  <a:srgbClr val="FFFF00"/>
                </a:highlight>
              </a:rPr>
              <a:t>PERSONES AMB DISCAPACITAT</a:t>
            </a:r>
            <a:r>
              <a:rPr lang="ca-ES" dirty="0"/>
              <a:t>: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s-ES" i="1" dirty="0"/>
              <a:t>“Son personas con discapacidad aquellas que presentan deficiencias físicas, mentales, intelectuales o sensoriales, previsiblemente permanentes que, al interactuar con diversas barreras, puedan impedir su participación plena y efectiva en la sociedad, en igualdad de condiciones con los demás.”</a:t>
            </a:r>
            <a:endParaRPr lang="ca-ES" i="1" dirty="0"/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s-ES" i="1" dirty="0"/>
              <a:t>“Tendrán la consideración de personas con discapacidad aquellas a quienes se les haya reconocido un grado de discapacidad igual o superior al 33 por ciento.”</a:t>
            </a:r>
            <a:endParaRPr lang="ca-ES" i="1" dirty="0"/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s-ES" i="1" dirty="0"/>
              <a:t>“Se considerará que presentan una discapacidad en grado igual o superior al 33 por ciento los pensionistas de la Seguridad Social que tengan reconocida una pensión de incapacidad permanente en el grado de total, absoluta o gran invalidez, y a los pensionistas de clases pasivas que tengan reconocida una pensión de jubilación o de retiro por incapacidad permanente para el servicio o inutilidad.</a:t>
            </a:r>
            <a:r>
              <a:rPr lang="es-ES" sz="2100" dirty="0"/>
              <a:t>”</a:t>
            </a:r>
            <a:endParaRPr lang="ca-ES" sz="2100" dirty="0"/>
          </a:p>
          <a:p>
            <a:pPr marL="365760" lvl="1" indent="0">
              <a:buNone/>
            </a:pPr>
            <a:endParaRPr lang="ca-ES" dirty="0"/>
          </a:p>
          <a:p>
            <a:pPr marL="365760" lvl="1" indent="0">
              <a:buNone/>
            </a:pPr>
            <a:endParaRPr lang="ca-E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AF00F83-329E-6B0B-BE0A-D761A12ABA8B}"/>
              </a:ext>
            </a:extLst>
          </p:cNvPr>
          <p:cNvSpPr txBox="1"/>
          <p:nvPr/>
        </p:nvSpPr>
        <p:spPr>
          <a:xfrm>
            <a:off x="2331991" y="1196752"/>
            <a:ext cx="752483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a-ES" dirty="0"/>
              <a:t>ALGUNES DEFINICIONS </a:t>
            </a:r>
          </a:p>
        </p:txBody>
      </p:sp>
    </p:spTree>
    <p:extLst>
      <p:ext uri="{BB962C8B-B14F-4D97-AF65-F5344CB8AC3E}">
        <p14:creationId xmlns:p14="http://schemas.microsoft.com/office/powerpoint/2010/main" val="1397194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1751011" y="332656"/>
            <a:ext cx="8686801" cy="618220"/>
          </a:xfr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rtlCol="0"/>
          <a:lstStyle/>
          <a:p>
            <a:pPr algn="ctr" rtl="0"/>
            <a:r>
              <a:rPr lang="es-ES" dirty="0"/>
              <a:t>INCENTIUS A LA CONTRATACIÓ LABORAL</a:t>
            </a:r>
          </a:p>
        </p:txBody>
      </p:sp>
      <p:sp>
        <p:nvSpPr>
          <p:cNvPr id="14" name="Marcador de contenido 13"/>
          <p:cNvSpPr>
            <a:spLocks noGrp="1"/>
          </p:cNvSpPr>
          <p:nvPr>
            <p:ph idx="1"/>
          </p:nvPr>
        </p:nvSpPr>
        <p:spPr>
          <a:xfrm>
            <a:off x="951519" y="1916832"/>
            <a:ext cx="10285784" cy="3942111"/>
          </a:xfrm>
        </p:spPr>
        <p:txBody>
          <a:bodyPr rtlCol="0">
            <a:normAutofit/>
          </a:bodyPr>
          <a:lstStyle/>
          <a:p>
            <a:pPr rtl="0"/>
            <a:r>
              <a:rPr lang="ca-ES" u="sng" dirty="0">
                <a:highlight>
                  <a:srgbClr val="FFFF00"/>
                </a:highlight>
              </a:rPr>
              <a:t>PERSONES EN SITUACIÓ D’EXCLUSIÓ SOCIAL</a:t>
            </a:r>
            <a:r>
              <a:rPr lang="ca-ES" dirty="0"/>
              <a:t>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a-ES" dirty="0"/>
              <a:t>Perceptors de la R.M.I.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a-ES" dirty="0"/>
              <a:t>Persones que no puguin accedir a la R.M.I. Per falta del període exigit de residència o empadronament, o per la constitució de la unitat perceptora, o haver esgotat el període màxim de percepció legalment establert.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a-ES" dirty="0"/>
              <a:t>Joves de + 18 anys i – de 30 anys, procedents d’Institucions de Protecció de Menors.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a-ES" dirty="0"/>
              <a:t>Persones amb problemes de drogodependència o altres trastorns additius que es trobin en procés de rehabilitació o reinserció social.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a-ES" dirty="0"/>
              <a:t>Interns de centres penitenciaris que la seva situació els permeti accedir a una ocupació i que la seva relació laboral no estigui inclosa en l’àmbit d’aplicació de la relació laboral especial en tallers penitenciaris.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a-ES" dirty="0"/>
              <a:t>Menors interns que la seva situació els permeti accedir a una ocupació i que la seva relació laboral no estigui inclosa en l’àmbit d’aplicació de la relació laboral especial en tallers penitenciari.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a-ES" dirty="0"/>
              <a:t>Persones procedents de centres d’allotjament alternatiu.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a-ES" dirty="0"/>
              <a:t>Persones procedents dels serveis de prevenció i inserció social autoritzats per les Comunitats Autònomes.</a:t>
            </a:r>
          </a:p>
          <a:p>
            <a:pPr marL="365760" lvl="1" indent="0">
              <a:buNone/>
            </a:pPr>
            <a:endParaRPr lang="ca-ES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8C7A73E-D7C3-3B85-0D02-9F580F859ADF}"/>
              </a:ext>
            </a:extLst>
          </p:cNvPr>
          <p:cNvSpPr txBox="1"/>
          <p:nvPr/>
        </p:nvSpPr>
        <p:spPr>
          <a:xfrm>
            <a:off x="2331991" y="1196752"/>
            <a:ext cx="752483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a-ES" dirty="0"/>
              <a:t>ALGUNES DEFINICIONS</a:t>
            </a:r>
          </a:p>
        </p:txBody>
      </p:sp>
    </p:spTree>
    <p:extLst>
      <p:ext uri="{BB962C8B-B14F-4D97-AF65-F5344CB8AC3E}">
        <p14:creationId xmlns:p14="http://schemas.microsoft.com/office/powerpoint/2010/main" val="3529281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1751011" y="332656"/>
            <a:ext cx="8686801" cy="618220"/>
          </a:xfr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rtlCol="0"/>
          <a:lstStyle/>
          <a:p>
            <a:pPr algn="ctr" rtl="0"/>
            <a:r>
              <a:rPr lang="es-ES" dirty="0"/>
              <a:t>INCENTIUS A LA CONTRATACIÓ LABORAL</a:t>
            </a:r>
          </a:p>
        </p:txBody>
      </p:sp>
      <p:sp>
        <p:nvSpPr>
          <p:cNvPr id="14" name="Marcador de contenido 13"/>
          <p:cNvSpPr>
            <a:spLocks noGrp="1"/>
          </p:cNvSpPr>
          <p:nvPr>
            <p:ph idx="1"/>
          </p:nvPr>
        </p:nvSpPr>
        <p:spPr>
          <a:xfrm>
            <a:off x="951519" y="1916832"/>
            <a:ext cx="10285784" cy="3942111"/>
          </a:xfrm>
        </p:spPr>
        <p:txBody>
          <a:bodyPr rtlCol="0">
            <a:normAutofit/>
          </a:bodyPr>
          <a:lstStyle/>
          <a:p>
            <a:pPr rtl="0"/>
            <a:r>
              <a:rPr lang="ca-ES" u="sng" dirty="0">
                <a:highlight>
                  <a:srgbClr val="FFFF00"/>
                </a:highlight>
              </a:rPr>
              <a:t>DONES VÍCTIMES DE VIOLÈNCIA DE GÈNERE</a:t>
            </a:r>
            <a:r>
              <a:rPr lang="ca-ES" dirty="0"/>
              <a:t>:</a:t>
            </a:r>
          </a:p>
          <a:p>
            <a:pPr marL="45720" indent="0" rtl="0">
              <a:buNone/>
            </a:pPr>
            <a:r>
              <a:rPr lang="ca-ES" sz="1800" i="1" dirty="0"/>
              <a:t>“</a:t>
            </a:r>
            <a:r>
              <a:rPr lang="es-ES" sz="1800" i="1" dirty="0"/>
              <a:t>La violencia de género comprende todo acto de violencia física y psicológica, incluidas las agresiones a la libertad sexual, las amenazas, las coacciones o la privación arbitraria de libertad.”</a:t>
            </a:r>
          </a:p>
          <a:p>
            <a:pPr marL="45720" indent="0" rtl="0">
              <a:buNone/>
            </a:pPr>
            <a:r>
              <a:rPr lang="es-ES" sz="1800" i="1" dirty="0"/>
              <a:t>“La violencia de género también comprende la violencia que, con el objetivo de causar perjuicio o daño a las mujeres, se ejerza sobre sus familiares o allegados menores de edad por parte de quienes sean o hayan sido sus cónyuges o de quienes estén o hayan estado ligados a ellas por relaciones similares de afectividad, aun sin convivencia.”</a:t>
            </a:r>
            <a:r>
              <a:rPr lang="es-ES" dirty="0"/>
              <a:t> </a:t>
            </a:r>
            <a:endParaRPr lang="ca-E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9A77A31-85F4-DA5D-A405-09C4AECEBE7A}"/>
              </a:ext>
            </a:extLst>
          </p:cNvPr>
          <p:cNvSpPr txBox="1"/>
          <p:nvPr/>
        </p:nvSpPr>
        <p:spPr>
          <a:xfrm>
            <a:off x="2331991" y="1196752"/>
            <a:ext cx="752483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a-ES" dirty="0"/>
              <a:t>ALGUNES DEFINICIONS</a:t>
            </a:r>
          </a:p>
        </p:txBody>
      </p:sp>
    </p:spTree>
    <p:extLst>
      <p:ext uri="{BB962C8B-B14F-4D97-AF65-F5344CB8AC3E}">
        <p14:creationId xmlns:p14="http://schemas.microsoft.com/office/powerpoint/2010/main" val="1544184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D3E7CD-312F-767A-B215-EC7816962A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3892" y="1484784"/>
            <a:ext cx="5029200" cy="2514601"/>
          </a:xfrm>
        </p:spPr>
        <p:txBody>
          <a:bodyPr>
            <a:normAutofit fontScale="90000"/>
          </a:bodyPr>
          <a:lstStyle/>
          <a:p>
            <a:r>
              <a:rPr lang="ca-ES" dirty="0"/>
              <a:t>DESTINATARIS</a:t>
            </a:r>
            <a:br>
              <a:rPr lang="ca-ES" dirty="0"/>
            </a:br>
            <a:r>
              <a:rPr lang="ca-ES" dirty="0"/>
              <a:t>DE </a:t>
            </a:r>
            <a:br>
              <a:rPr lang="ca-ES" dirty="0"/>
            </a:br>
            <a:r>
              <a:rPr lang="ca-ES" dirty="0"/>
              <a:t>LES </a:t>
            </a:r>
            <a:br>
              <a:rPr lang="ca-ES" dirty="0"/>
            </a:br>
            <a:r>
              <a:rPr lang="ca-ES" dirty="0"/>
              <a:t>AJUDES</a:t>
            </a:r>
          </a:p>
        </p:txBody>
      </p:sp>
    </p:spTree>
    <p:extLst>
      <p:ext uri="{BB962C8B-B14F-4D97-AF65-F5344CB8AC3E}">
        <p14:creationId xmlns:p14="http://schemas.microsoft.com/office/powerpoint/2010/main" val="2979948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1751011" y="332656"/>
            <a:ext cx="8686801" cy="618220"/>
          </a:xfr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rtlCol="0"/>
          <a:lstStyle/>
          <a:p>
            <a:pPr algn="ctr" rtl="0"/>
            <a:r>
              <a:rPr lang="es-ES" dirty="0"/>
              <a:t>INCENTIUS A LA CONTRATACIÓ LABORAL</a:t>
            </a:r>
          </a:p>
        </p:txBody>
      </p:sp>
      <p:sp>
        <p:nvSpPr>
          <p:cNvPr id="14" name="Marcador de contenido 13"/>
          <p:cNvSpPr>
            <a:spLocks noGrp="1"/>
          </p:cNvSpPr>
          <p:nvPr>
            <p:ph idx="1"/>
          </p:nvPr>
        </p:nvSpPr>
        <p:spPr>
          <a:xfrm>
            <a:off x="951519" y="2276872"/>
            <a:ext cx="10285784" cy="3942111"/>
          </a:xfrm>
        </p:spPr>
        <p:txBody>
          <a:bodyPr rtlCol="0">
            <a:normAutofit/>
          </a:bodyPr>
          <a:lstStyle/>
          <a:p>
            <a:pPr rtl="0"/>
            <a:r>
              <a:rPr lang="ca-ES" dirty="0"/>
              <a:t>EMPRESES, EN GENERAL.</a:t>
            </a:r>
          </a:p>
          <a:p>
            <a:pPr rtl="0"/>
            <a:r>
              <a:rPr lang="ca-ES" dirty="0"/>
              <a:t>PERSONES TREBALLADORES PER COMPTE PRÒPIA O AUTÒNOMES.</a:t>
            </a:r>
          </a:p>
          <a:p>
            <a:pPr rtl="0"/>
            <a:r>
              <a:rPr lang="ca-ES" dirty="0"/>
              <a:t>LES SOCIETATS LABORALS O S. COOPERATIVES PER A LA INCORPORACIÓ DE PERSONES SOCIES TREBALLADORES O DE TREBALL.</a:t>
            </a:r>
          </a:p>
          <a:p>
            <a:pPr rtl="0"/>
            <a:r>
              <a:rPr lang="ca-ES" dirty="0"/>
              <a:t>LES ENTITATS PÚBLIQUES I PRIVADES SENSE ÀNIM DE LUCRE, EXCEPTE L’ADMINISTRACIÓ GENERAL DE L’ESTAT, L’ADMINISTRACIÓ DE LES COMUNITATS AUTÒNOMES I LES DE L’ADMINISTRACIÓ LOCAL.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D72E545-6680-A849-83EA-7004215654D2}"/>
              </a:ext>
            </a:extLst>
          </p:cNvPr>
          <p:cNvSpPr txBox="1"/>
          <p:nvPr/>
        </p:nvSpPr>
        <p:spPr>
          <a:xfrm>
            <a:off x="2746039" y="1124744"/>
            <a:ext cx="669674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a-ES" dirty="0"/>
              <a:t>DESTINATARIS DE LES AJUDES - EMPRESES</a:t>
            </a:r>
          </a:p>
        </p:txBody>
      </p:sp>
    </p:spTree>
    <p:extLst>
      <p:ext uri="{BB962C8B-B14F-4D97-AF65-F5344CB8AC3E}">
        <p14:creationId xmlns:p14="http://schemas.microsoft.com/office/powerpoint/2010/main" val="1703127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1751011" y="332656"/>
            <a:ext cx="8686801" cy="618220"/>
          </a:xfr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rtlCol="0"/>
          <a:lstStyle/>
          <a:p>
            <a:pPr algn="ctr" rtl="0"/>
            <a:r>
              <a:rPr lang="es-ES" dirty="0"/>
              <a:t>INCENTIUS A LA CONTRATACIÓ LABORAL</a:t>
            </a:r>
          </a:p>
        </p:txBody>
      </p:sp>
      <p:sp>
        <p:nvSpPr>
          <p:cNvPr id="14" name="Marcador de contenido 13"/>
          <p:cNvSpPr>
            <a:spLocks noGrp="1"/>
          </p:cNvSpPr>
          <p:nvPr>
            <p:ph idx="1"/>
          </p:nvPr>
        </p:nvSpPr>
        <p:spPr>
          <a:xfrm>
            <a:off x="951519" y="2132856"/>
            <a:ext cx="10285784" cy="4230143"/>
          </a:xfrm>
        </p:spPr>
        <p:txBody>
          <a:bodyPr rtlCol="0">
            <a:normAutofit/>
          </a:bodyPr>
          <a:lstStyle/>
          <a:p>
            <a:pPr rtl="0"/>
            <a:r>
              <a:rPr lang="ca-ES" u="sng" dirty="0"/>
              <a:t>MANTENIMENT DE LA PERSONA BENEFICIÀRIA DE L’AJUDA DURANT 3 ANYS, COMPTATS A PARTIR DE LA DATA D’ALTA O DE TRANSFORMACIÓ</a:t>
            </a:r>
            <a:r>
              <a:rPr lang="ca-ES" dirty="0"/>
              <a:t>.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a-ES" dirty="0"/>
              <a:t>NO COMPUTEN ALS EFECTES DEL COMPROMÍS DE MANTENIMENT:</a:t>
            </a:r>
          </a:p>
          <a:p>
            <a:pPr lvl="2"/>
            <a:r>
              <a:rPr lang="ca-ES" dirty="0"/>
              <a:t>Extinció per causes objectives.</a:t>
            </a:r>
          </a:p>
          <a:p>
            <a:pPr lvl="2"/>
            <a:r>
              <a:rPr lang="ca-ES" dirty="0"/>
              <a:t>Acomiadaments disciplinaris , que no siguin declarats improcedents o hagin estat reconeguts com improcedents.</a:t>
            </a:r>
          </a:p>
          <a:p>
            <a:pPr lvl="2"/>
            <a:r>
              <a:rPr lang="ca-ES" dirty="0"/>
              <a:t>Acomiadaments col·lectius que no s’hagin declarat no ajustats a Dret.</a:t>
            </a:r>
          </a:p>
          <a:p>
            <a:pPr lvl="2"/>
            <a:r>
              <a:rPr lang="ca-ES" dirty="0"/>
              <a:t>Extinció per dimissió, jubilació, mort, incapacitat permanent, total o absoluta o gran invalidesa de la persona treballadora.</a:t>
            </a:r>
          </a:p>
          <a:p>
            <a:pPr lvl="2"/>
            <a:r>
              <a:rPr lang="ca-ES" dirty="0"/>
              <a:t>La jubilació, mort, incapacitat permanent, total o absoluta o gran invalidesa de l’empresari persona física.</a:t>
            </a:r>
          </a:p>
          <a:p>
            <a:pPr lvl="2"/>
            <a:r>
              <a:rPr lang="ca-ES" dirty="0"/>
              <a:t>Finalització durada contractes formatius o de durada determinada bonificats en la norma, o la finalització del període d’activitat dels fixes discontinus.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ca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D72E545-6680-A849-83EA-7004215654D2}"/>
              </a:ext>
            </a:extLst>
          </p:cNvPr>
          <p:cNvSpPr txBox="1"/>
          <p:nvPr/>
        </p:nvSpPr>
        <p:spPr>
          <a:xfrm>
            <a:off x="1867212" y="1131884"/>
            <a:ext cx="845439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a-ES" dirty="0"/>
              <a:t>DESTINATARIS DE LES AJUDES – REQUISITS DE MANTENIMENT DE LES EMPRESES</a:t>
            </a:r>
          </a:p>
        </p:txBody>
      </p:sp>
    </p:spTree>
    <p:extLst>
      <p:ext uri="{BB962C8B-B14F-4D97-AF65-F5344CB8AC3E}">
        <p14:creationId xmlns:p14="http://schemas.microsoft.com/office/powerpoint/2010/main" val="2358004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1751011" y="332656"/>
            <a:ext cx="8686801" cy="618220"/>
          </a:xfr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rtlCol="0"/>
          <a:lstStyle/>
          <a:p>
            <a:pPr algn="ctr" rtl="0"/>
            <a:r>
              <a:rPr lang="es-ES" dirty="0"/>
              <a:t>INCENTIUS A LA CONTRATACIÓ LABORAL</a:t>
            </a:r>
          </a:p>
        </p:txBody>
      </p:sp>
      <p:sp>
        <p:nvSpPr>
          <p:cNvPr id="14" name="Marcador de contenido 13"/>
          <p:cNvSpPr>
            <a:spLocks noGrp="1"/>
          </p:cNvSpPr>
          <p:nvPr>
            <p:ph idx="1"/>
          </p:nvPr>
        </p:nvSpPr>
        <p:spPr>
          <a:xfrm>
            <a:off x="951519" y="2132857"/>
            <a:ext cx="10285784" cy="3593260"/>
          </a:xfrm>
        </p:spPr>
        <p:txBody>
          <a:bodyPr rtlCol="0"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ca-ES" dirty="0"/>
              <a:t>PERSONES TREBALLADORES D’ATENCIÓ PRIORITÀRIA.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a-ES" dirty="0"/>
              <a:t>DEMANDANTS DE SERVEIS D’OCUPACIÓ.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a-ES" dirty="0"/>
              <a:t>EN SITUACIÓ LABORAL D’ATUR.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a-ES" dirty="0"/>
              <a:t>INSCRITES EN ELS SERVEIS D’OCUPACIÓ, LLEVAT DE: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a-ES" dirty="0"/>
              <a:t>Dones víctimes violència de gènere.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a-ES" dirty="0"/>
              <a:t>Dones víctimes de violències sexuals, de tracta d’essers humans, d’explotació sexual o laboral.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a-ES" dirty="0"/>
              <a:t>Dones en contextos de prostitució.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a-ES" dirty="0"/>
              <a:t>Víctimes de terrorisme.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a-ES" dirty="0"/>
              <a:t>Persones treballadores amb discapacitat.(*)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a-ES" dirty="0"/>
              <a:t>Persones en risc o situació d’exclusió social.(*)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a-ES" dirty="0"/>
              <a:t>Persones inscrites en el Sistema de Garantia Juvenil.</a:t>
            </a:r>
          </a:p>
          <a:p>
            <a:pPr marL="594360" lvl="2" indent="0">
              <a:buNone/>
            </a:pPr>
            <a:endParaRPr lang="ca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D72E545-6680-A849-83EA-7004215654D2}"/>
              </a:ext>
            </a:extLst>
          </p:cNvPr>
          <p:cNvSpPr txBox="1"/>
          <p:nvPr/>
        </p:nvSpPr>
        <p:spPr>
          <a:xfrm>
            <a:off x="1867212" y="1131884"/>
            <a:ext cx="845439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a-ES" dirty="0"/>
              <a:t>DESTINATARIS DE LES AJUDES – PERSONES TREBALLADORES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4169E67-1942-F676-1358-C0005BD04C17}"/>
              </a:ext>
            </a:extLst>
          </p:cNvPr>
          <p:cNvSpPr txBox="1"/>
          <p:nvPr/>
        </p:nvSpPr>
        <p:spPr>
          <a:xfrm>
            <a:off x="2548017" y="5877272"/>
            <a:ext cx="7092787" cy="369332"/>
          </a:xfrm>
          <a:prstGeom prst="rect">
            <a:avLst/>
          </a:prstGeom>
          <a:solidFill>
            <a:srgbClr val="FFFF00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a-ES" dirty="0"/>
              <a:t>(*) Que s’incorporin en empreses del mercat de treball ordinari.</a:t>
            </a:r>
          </a:p>
        </p:txBody>
      </p:sp>
    </p:spTree>
    <p:extLst>
      <p:ext uri="{BB962C8B-B14F-4D97-AF65-F5344CB8AC3E}">
        <p14:creationId xmlns:p14="http://schemas.microsoft.com/office/powerpoint/2010/main" val="3765433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1751011" y="332656"/>
            <a:ext cx="8686801" cy="618220"/>
          </a:xfr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rtlCol="0"/>
          <a:lstStyle/>
          <a:p>
            <a:pPr algn="ctr" rtl="0"/>
            <a:r>
              <a:rPr lang="es-ES" dirty="0"/>
              <a:t>INCENTIUS A LA CONTRATACIÓ LABORAL</a:t>
            </a:r>
          </a:p>
        </p:txBody>
      </p:sp>
      <p:sp>
        <p:nvSpPr>
          <p:cNvPr id="14" name="Marcador de contenido 13"/>
          <p:cNvSpPr>
            <a:spLocks noGrp="1"/>
          </p:cNvSpPr>
          <p:nvPr>
            <p:ph idx="1"/>
          </p:nvPr>
        </p:nvSpPr>
        <p:spPr>
          <a:xfrm>
            <a:off x="951519" y="2492896"/>
            <a:ext cx="10285784" cy="3593260"/>
          </a:xfrm>
        </p:spPr>
        <p:txBody>
          <a:bodyPr rtlCol="0">
            <a:normAutofit/>
          </a:bodyPr>
          <a:lstStyle/>
          <a:p>
            <a:pPr lvl="2">
              <a:buFont typeface="Wingdings" panose="05000000000000000000" pitchFamily="2" charset="2"/>
              <a:buChar char="§"/>
            </a:pPr>
            <a:r>
              <a:rPr lang="ca-ES" dirty="0"/>
              <a:t>PERSONES A LES QUE SE LES CONTRACTI, EN ELS SUPÒSITS PREVISTOS EN LA NORMA.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ca-ES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ca-ES" dirty="0"/>
              <a:t>PERSONES A LES QUE SE’LS TRANSFORMI ELS SEUS CONTRACTES EN INDEFINITS, EN ELS SUPÒSITS PREVISTOS EN LA NORMA.</a:t>
            </a:r>
          </a:p>
          <a:p>
            <a:pPr marL="594360" lvl="2" indent="0">
              <a:buNone/>
            </a:pPr>
            <a:endParaRPr lang="ca-ES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ca-ES" dirty="0"/>
              <a:t>PERSONES TREBALLADORES QUE MILLORIN LA SEVA CONTRACTACIÓ LABORAL PER CONVERSIÓ DE CONTRACTES INDEFINITS A TEMPS PARCIAL EN CONTRACTES INDEFINITS A TEMPS COMPLET I TRANSFORMACIÓ DE CONTRACTES FIXES DISCONTINUS EN CONTRACTES INDEFINITS ORDINARIS, EN ELS SUPÒSITS PREVISTOS EN LA NORMA.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D72E545-6680-A849-83EA-7004215654D2}"/>
              </a:ext>
            </a:extLst>
          </p:cNvPr>
          <p:cNvSpPr txBox="1"/>
          <p:nvPr/>
        </p:nvSpPr>
        <p:spPr>
          <a:xfrm>
            <a:off x="1867212" y="1131884"/>
            <a:ext cx="845439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a-ES" dirty="0"/>
              <a:t>DESTINATARIS DE LES AJUDES – PERSONES TREBALLADORES</a:t>
            </a:r>
          </a:p>
        </p:txBody>
      </p:sp>
    </p:spTree>
    <p:extLst>
      <p:ext uri="{BB962C8B-B14F-4D97-AF65-F5344CB8AC3E}">
        <p14:creationId xmlns:p14="http://schemas.microsoft.com/office/powerpoint/2010/main" val="2174154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B3F532-3600-F9E7-C9B0-982CD3951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212" y="533400"/>
            <a:ext cx="8686801" cy="591344"/>
          </a:xfr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r>
              <a:rPr lang="ca-ES" dirty="0"/>
              <a:t>MESURES  QUE  CONTEMPLA  LA  NORMA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9A23DE-0E59-5D58-CBE1-491F53C49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12" y="1556792"/>
            <a:ext cx="8686801" cy="4463008"/>
          </a:xfrm>
        </p:spPr>
        <p:txBody>
          <a:bodyPr/>
          <a:lstStyle/>
          <a:p>
            <a:r>
              <a:rPr lang="ca-ES" dirty="0"/>
              <a:t>BONIFICACIONS EN LES QUOTES DE LA SEGURETAT SOCIAL.</a:t>
            </a:r>
          </a:p>
          <a:p>
            <a:r>
              <a:rPr lang="ca-ES" dirty="0"/>
              <a:t>ACORD PER L’OCUPACIÓ EN LA NEGOCIACIÓ COL·LECTIVA.</a:t>
            </a:r>
          </a:p>
          <a:p>
            <a:r>
              <a:rPr lang="ca-ES" dirty="0"/>
              <a:t>LA RESERVA D’OCUPACIÓ.</a:t>
            </a:r>
          </a:p>
          <a:p>
            <a:r>
              <a:rPr lang="ca-ES" dirty="0"/>
              <a:t>LES CLÀUSULES SOCIALS EN LA CONTRACTACIÓ PÚBLICA.</a:t>
            </a:r>
          </a:p>
          <a:p>
            <a:r>
              <a:rPr lang="ca-ES" dirty="0"/>
              <a:t>ELS PACTES COMARCALS I LOCALS PER L’OCUPACIÓ.</a:t>
            </a:r>
          </a:p>
          <a:p>
            <a:r>
              <a:rPr lang="ca-ES" dirty="0"/>
              <a:t>LES PLANS D’IGUALTAT EN LES EMPRESES.</a:t>
            </a:r>
          </a:p>
          <a:p>
            <a:r>
              <a:rPr lang="ca-ES" dirty="0"/>
              <a:t>DELEGACIÓ AL GOVERN PER APROVAR MESURES REFERIDES A BONIFICACIONES O DESGRAVACIONS PER A COL·LECTIUS ESPECÍFICS.</a:t>
            </a:r>
          </a:p>
        </p:txBody>
      </p:sp>
    </p:spTree>
    <p:extLst>
      <p:ext uri="{BB962C8B-B14F-4D97-AF65-F5344CB8AC3E}">
        <p14:creationId xmlns:p14="http://schemas.microsoft.com/office/powerpoint/2010/main" val="939648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D3E7CD-312F-767A-B215-EC7816962A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3892" y="1484784"/>
            <a:ext cx="5029200" cy="2514601"/>
          </a:xfrm>
        </p:spPr>
        <p:txBody>
          <a:bodyPr>
            <a:normAutofit fontScale="90000"/>
          </a:bodyPr>
          <a:lstStyle/>
          <a:p>
            <a:r>
              <a:rPr lang="ca-ES" dirty="0"/>
              <a:t>EXCLUITS</a:t>
            </a:r>
            <a:br>
              <a:rPr lang="ca-ES" dirty="0"/>
            </a:br>
            <a:r>
              <a:rPr lang="ca-ES" dirty="0"/>
              <a:t>DE </a:t>
            </a:r>
            <a:br>
              <a:rPr lang="ca-ES" dirty="0"/>
            </a:br>
            <a:r>
              <a:rPr lang="ca-ES" dirty="0"/>
              <a:t>LES </a:t>
            </a:r>
            <a:br>
              <a:rPr lang="ca-ES" dirty="0"/>
            </a:br>
            <a:r>
              <a:rPr lang="ca-ES" dirty="0"/>
              <a:t>AJUDES</a:t>
            </a:r>
          </a:p>
        </p:txBody>
      </p:sp>
    </p:spTree>
    <p:extLst>
      <p:ext uri="{BB962C8B-B14F-4D97-AF65-F5344CB8AC3E}">
        <p14:creationId xmlns:p14="http://schemas.microsoft.com/office/powerpoint/2010/main" val="1666366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1751011" y="332656"/>
            <a:ext cx="8686801" cy="618220"/>
          </a:xfr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rtlCol="0"/>
          <a:lstStyle/>
          <a:p>
            <a:pPr algn="ctr" rtl="0"/>
            <a:r>
              <a:rPr lang="es-ES" dirty="0"/>
              <a:t>INCENTIUS A LA CONTRATACIÓ LABORAL</a:t>
            </a:r>
          </a:p>
        </p:txBody>
      </p:sp>
      <p:sp>
        <p:nvSpPr>
          <p:cNvPr id="14" name="Marcador de contenido 13"/>
          <p:cNvSpPr>
            <a:spLocks noGrp="1"/>
          </p:cNvSpPr>
          <p:nvPr>
            <p:ph idx="1"/>
          </p:nvPr>
        </p:nvSpPr>
        <p:spPr>
          <a:xfrm>
            <a:off x="951519" y="2420888"/>
            <a:ext cx="10285784" cy="3942111"/>
          </a:xfrm>
        </p:spPr>
        <p:txBody>
          <a:bodyPr rtlCol="0">
            <a:normAutofit/>
          </a:bodyPr>
          <a:lstStyle/>
          <a:p>
            <a:pPr rtl="0"/>
            <a:r>
              <a:rPr lang="ca-ES" dirty="0"/>
              <a:t>NO HAVER ESTAT INHABILITAT PER OBTENIR SUBVENCIONS I AJUDES PÚBLIQUES I PER GAUDIR DELS BENEFICIS I INCENTIUS FISCALS I DE LA SEGURETAT SOCIAL.</a:t>
            </a:r>
          </a:p>
          <a:p>
            <a:pPr rtl="0"/>
            <a:r>
              <a:rPr lang="ca-ES" dirty="0"/>
              <a:t>TROBAR-SE AL CORRENT EN EL COMPLIMENT DE LES OBLIGACIONS TRIBUTÀRIES.</a:t>
            </a:r>
          </a:p>
          <a:p>
            <a:pPr rtl="0"/>
            <a:r>
              <a:rPr lang="ca-ES" dirty="0"/>
              <a:t>TROBAR-SE AL CORRENT EN EL COMPLIMENT DE LES SEVES OBLIGACIONS AMB LA SEGURETAT SOCIAL.</a:t>
            </a:r>
          </a:p>
          <a:p>
            <a:pPr rtl="0"/>
            <a:r>
              <a:rPr lang="ca-ES" dirty="0"/>
              <a:t>DISPOSAR DEL PLA D’IGUALTAT LES EMPRESES QUE TENEN L’OBLIGACIÓ DE TENIR-LO.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D72E545-6680-A849-83EA-7004215654D2}"/>
              </a:ext>
            </a:extLst>
          </p:cNvPr>
          <p:cNvSpPr txBox="1"/>
          <p:nvPr/>
        </p:nvSpPr>
        <p:spPr>
          <a:xfrm>
            <a:off x="2248524" y="1131884"/>
            <a:ext cx="769177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a-ES" dirty="0"/>
              <a:t>DESTINATARIS DE LES AJUDES – REQUISITS D’ACCÉS DE LES EMPRESES</a:t>
            </a:r>
          </a:p>
        </p:txBody>
      </p:sp>
    </p:spTree>
    <p:extLst>
      <p:ext uri="{BB962C8B-B14F-4D97-AF65-F5344CB8AC3E}">
        <p14:creationId xmlns:p14="http://schemas.microsoft.com/office/powerpoint/2010/main" val="568588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1751011" y="332656"/>
            <a:ext cx="8686801" cy="618220"/>
          </a:xfr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rtlCol="0"/>
          <a:lstStyle/>
          <a:p>
            <a:pPr algn="ctr" rtl="0"/>
            <a:r>
              <a:rPr lang="es-ES" dirty="0"/>
              <a:t>INCENTIUS A LA CONTRATACIÓ LABORAL</a:t>
            </a:r>
          </a:p>
        </p:txBody>
      </p:sp>
      <p:sp>
        <p:nvSpPr>
          <p:cNvPr id="14" name="Marcador de contenido 13"/>
          <p:cNvSpPr>
            <a:spLocks noGrp="1"/>
          </p:cNvSpPr>
          <p:nvPr>
            <p:ph idx="1"/>
          </p:nvPr>
        </p:nvSpPr>
        <p:spPr>
          <a:xfrm>
            <a:off x="951519" y="1721914"/>
            <a:ext cx="10285784" cy="3723310"/>
          </a:xfrm>
        </p:spPr>
        <p:txBody>
          <a:bodyPr rtlCol="0">
            <a:normAutofit/>
          </a:bodyPr>
          <a:lstStyle/>
          <a:p>
            <a:pPr lvl="2">
              <a:buFont typeface="Wingdings" panose="05000000000000000000" pitchFamily="2" charset="2"/>
              <a:buChar char="§"/>
            </a:pPr>
            <a:r>
              <a:rPr lang="ca-ES" dirty="0"/>
              <a:t>RELACIONS LABORALS DE CARÀCTER ESPECIAL, LLEVAT DE RELACIÓ LABORAL DE PERSONES TREBALLADORES AMB DISCAPACITAT EN CENTRES ESPECIALS D’OCUPACIÓ I LA DE LES PERSONES TREBALLADORES EN LA LLAR FAMILIAR.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a-ES" dirty="0"/>
              <a:t>CONTRACTACIONS QUE AFECTIN AL CÒNJUGE, ASCENDENTS I DESCENDENTS I DEMÉS PARENTS PER CONSANGUINITAT I AFINITAT, , FINS EL 2º GRAU INCLÓS, DE L’EMPRESARI O DE QUI TINGUI EL CONTROL EMPRESARIAL, OCUPI CÀRRECS DE DIRECCIÓ O SIGUI MEMBRE DELS ÒRGANS D’ADMINISTRACIÓ DE LES ENTITATS O DE LES EMPRESES QUE REVESTEIXIN LA FORMA JURÍDICA DE SOCIETAT.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a-ES" dirty="0"/>
              <a:t>CONTRACTACIONS REALITZADES AMB PERSONES TREBALLADORES QUE EN ELS 12 MESOS ANTERIORS A LA DATA D’ALTA HAGUESSIN PRESTAT SERVEIS EN LA MATEIXA EMPRESA O ENTITAT MITJANÇANT UN CONTRACTE INDEFINIT.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a-ES" dirty="0"/>
              <a:t>CONTRACTACIONS REALITZADES AMB PERSONES TREBALLADORES QUE EN ELS 6 MESOS ANTERIORS A LA DATA D’ALTA HAGUESSIN PRESTAT SERVEIS EN LA MATEIXA EMPRESA O ENTITAT MITJANÇANT UN CONTRACTE DE DURADA DETERMINADA O FORMATIU.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a-ES" dirty="0"/>
              <a:t>PERSONES TREBALLADORES QUE HAGIN CAUSAT BAIXA AMB UN CONTRACTE INDEFINIT PER UN ALTRA OCUPADOR, EN EL TERMINI  DE TRES MESOS PREVIS  A LA DATA D’ALTA AMB EL CONTRACTE INCENTIVAT.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ca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D72E545-6680-A849-83EA-7004215654D2}"/>
              </a:ext>
            </a:extLst>
          </p:cNvPr>
          <p:cNvSpPr txBox="1"/>
          <p:nvPr/>
        </p:nvSpPr>
        <p:spPr>
          <a:xfrm>
            <a:off x="1532539" y="1151729"/>
            <a:ext cx="912374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a-ES" dirty="0"/>
              <a:t>DESTINATARIS DE LES AJUDES  - EXCLUSIÓ DE LES PERSONES TREBALLADORES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E477356-61C9-009B-B8BF-5237CC2112CB}"/>
              </a:ext>
            </a:extLst>
          </p:cNvPr>
          <p:cNvSpPr txBox="1"/>
          <p:nvPr/>
        </p:nvSpPr>
        <p:spPr>
          <a:xfrm>
            <a:off x="2548017" y="5686082"/>
            <a:ext cx="7092787" cy="369332"/>
          </a:xfrm>
          <a:prstGeom prst="rect">
            <a:avLst/>
          </a:prstGeom>
          <a:solidFill>
            <a:srgbClr val="FFFF00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a-ES" dirty="0"/>
              <a:t>En persones amb discapacitat no s’apliquen les exclusions 1ª i 2ª.</a:t>
            </a:r>
          </a:p>
        </p:txBody>
      </p:sp>
    </p:spTree>
    <p:extLst>
      <p:ext uri="{BB962C8B-B14F-4D97-AF65-F5344CB8AC3E}">
        <p14:creationId xmlns:p14="http://schemas.microsoft.com/office/powerpoint/2010/main" val="2233303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D3E7CD-312F-767A-B215-EC7816962A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5860" y="-25234"/>
            <a:ext cx="5832648" cy="4392488"/>
          </a:xfrm>
        </p:spPr>
        <p:txBody>
          <a:bodyPr>
            <a:normAutofit/>
          </a:bodyPr>
          <a:lstStyle/>
          <a:p>
            <a:r>
              <a:rPr lang="ca-ES" dirty="0"/>
              <a:t>INCOMPATIBILITAT</a:t>
            </a:r>
            <a:br>
              <a:rPr lang="ca-ES" dirty="0"/>
            </a:br>
            <a:r>
              <a:rPr lang="ca-ES" dirty="0"/>
              <a:t>I </a:t>
            </a:r>
            <a:br>
              <a:rPr lang="ca-ES" dirty="0"/>
            </a:br>
            <a:r>
              <a:rPr lang="ca-ES" dirty="0"/>
              <a:t>CONCURRÈNCIA</a:t>
            </a:r>
            <a:br>
              <a:rPr lang="ca-ES" dirty="0"/>
            </a:br>
            <a:r>
              <a:rPr lang="ca-ES" dirty="0"/>
              <a:t>DE</a:t>
            </a:r>
            <a:br>
              <a:rPr lang="ca-ES" dirty="0"/>
            </a:br>
            <a:r>
              <a:rPr lang="ca-ES" dirty="0"/>
              <a:t>BENEFICIS</a:t>
            </a:r>
          </a:p>
        </p:txBody>
      </p:sp>
    </p:spTree>
    <p:extLst>
      <p:ext uri="{BB962C8B-B14F-4D97-AF65-F5344CB8AC3E}">
        <p14:creationId xmlns:p14="http://schemas.microsoft.com/office/powerpoint/2010/main" val="115013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48E5E1-61BC-3498-4B07-853ECD3FF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12" y="2204864"/>
            <a:ext cx="8686801" cy="3814936"/>
          </a:xfrm>
        </p:spPr>
        <p:txBody>
          <a:bodyPr/>
          <a:lstStyle/>
          <a:p>
            <a:r>
              <a:rPr lang="ca-ES" dirty="0"/>
              <a:t>PROHIBICIÓ D’ACOLLIR-SE, PER UNA MATEIXA PERSONA TREBALLADORA, EN MÉS D’UNA DE LES AJUDES PREVISTES DE MANERA SIMULTÀNEA.</a:t>
            </a:r>
          </a:p>
          <a:p>
            <a:r>
              <a:rPr lang="ca-ES" dirty="0"/>
              <a:t>POSSIBILITAT D’ACOLLIR-SE, SUCCESIVAMENT, A MÉS D’UNA DE LES AJUDES PREVISTES DE MANERA CONSECUTIVA, AMB SUSPENSIÓ DE LES PRIMERES.</a:t>
            </a:r>
          </a:p>
          <a:p>
            <a:r>
              <a:rPr lang="ca-ES" dirty="0"/>
              <a:t>EN EL SUPÒSIT DE CONCURRÈNCIA D’AJUDES AMB LA MATEIXA FINALITAT, ENTRE TOTES, NO ES PODRÀ SUPERAR EL 60% DEL COST SALARIAL ANUAL QUE CORRESPONGUI AL CONTRACTE BONIFICAT.</a:t>
            </a:r>
          </a:p>
        </p:txBody>
      </p:sp>
      <p:sp>
        <p:nvSpPr>
          <p:cNvPr id="4" name="Título 12">
            <a:extLst>
              <a:ext uri="{FF2B5EF4-FFF2-40B4-BE49-F238E27FC236}">
                <a16:creationId xmlns:a16="http://schemas.microsoft.com/office/drawing/2014/main" id="{AB6E6DA9-3B56-DEA7-8951-AECC3D466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1011" y="332656"/>
            <a:ext cx="8686801" cy="618220"/>
          </a:xfr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rtlCol="0"/>
          <a:lstStyle/>
          <a:p>
            <a:pPr algn="ctr" rtl="0"/>
            <a:r>
              <a:rPr lang="es-ES" dirty="0"/>
              <a:t>INCENTIUS A LA CONTRATACIÓ LABORAL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F47F9B9-AFB7-798B-D546-20FA8D1608D7}"/>
              </a:ext>
            </a:extLst>
          </p:cNvPr>
          <p:cNvSpPr txBox="1"/>
          <p:nvPr/>
        </p:nvSpPr>
        <p:spPr>
          <a:xfrm>
            <a:off x="2248524" y="1131884"/>
            <a:ext cx="769177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a-ES" dirty="0"/>
              <a:t>INCOMPATIBILITATS – CONCURRÈNCIA D’AJUDES</a:t>
            </a:r>
          </a:p>
        </p:txBody>
      </p:sp>
    </p:spTree>
    <p:extLst>
      <p:ext uri="{BB962C8B-B14F-4D97-AF65-F5344CB8AC3E}">
        <p14:creationId xmlns:p14="http://schemas.microsoft.com/office/powerpoint/2010/main" val="2316027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D3E7CD-312F-767A-B215-EC7816962A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3892" y="1340768"/>
            <a:ext cx="5029200" cy="2514601"/>
          </a:xfrm>
        </p:spPr>
        <p:txBody>
          <a:bodyPr>
            <a:normAutofit fontScale="90000"/>
          </a:bodyPr>
          <a:lstStyle/>
          <a:p>
            <a:r>
              <a:rPr lang="ca-ES" dirty="0"/>
              <a:t>QUADRE </a:t>
            </a:r>
            <a:br>
              <a:rPr lang="ca-ES" dirty="0"/>
            </a:br>
            <a:r>
              <a:rPr lang="ca-ES" dirty="0"/>
              <a:t>DE QUANTIES</a:t>
            </a:r>
            <a:br>
              <a:rPr lang="ca-ES" dirty="0"/>
            </a:br>
            <a:r>
              <a:rPr lang="ca-ES" dirty="0"/>
              <a:t>I</a:t>
            </a:r>
            <a:br>
              <a:rPr lang="ca-ES" dirty="0"/>
            </a:br>
            <a:r>
              <a:rPr lang="ca-ES" dirty="0"/>
              <a:t>DE DURADES</a:t>
            </a:r>
          </a:p>
        </p:txBody>
      </p:sp>
    </p:spTree>
    <p:extLst>
      <p:ext uri="{BB962C8B-B14F-4D97-AF65-F5344CB8AC3E}">
        <p14:creationId xmlns:p14="http://schemas.microsoft.com/office/powerpoint/2010/main" val="1006947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3214092" y="116632"/>
            <a:ext cx="5279505" cy="288032"/>
          </a:xfr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rtlCol="0">
            <a:normAutofit fontScale="90000"/>
          </a:bodyPr>
          <a:lstStyle/>
          <a:p>
            <a:pPr algn="ctr" rtl="0"/>
            <a:r>
              <a:rPr lang="es-ES" sz="2000" dirty="0"/>
              <a:t>QUADRE DE QUANTIES I DURADES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7634965-BF23-E45F-F64F-F7FD2772D2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7674" y="548680"/>
            <a:ext cx="8753475" cy="89535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B5DA3244-7451-B768-0E52-B3D3CBCC99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7673" y="1700808"/>
            <a:ext cx="8753475" cy="367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338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3214092" y="116632"/>
            <a:ext cx="5279505" cy="288032"/>
          </a:xfr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rtlCol="0">
            <a:normAutofit fontScale="90000"/>
          </a:bodyPr>
          <a:lstStyle/>
          <a:p>
            <a:pPr algn="ctr" rtl="0"/>
            <a:r>
              <a:rPr lang="es-ES" sz="2000" dirty="0"/>
              <a:t>QUADRE DE QUANTIES I DURADES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8C2FA0D-FE9A-ABD9-BFE8-C00BDD3448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7674" y="548680"/>
            <a:ext cx="8753475" cy="89535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50B342C6-89E1-CF75-24C4-FDB32B5286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7673" y="1700808"/>
            <a:ext cx="8753475" cy="42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15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3214092" y="116632"/>
            <a:ext cx="5279505" cy="288032"/>
          </a:xfr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rtlCol="0">
            <a:normAutofit fontScale="90000"/>
          </a:bodyPr>
          <a:lstStyle/>
          <a:p>
            <a:pPr algn="ctr" rtl="0"/>
            <a:r>
              <a:rPr lang="es-ES" sz="2000" dirty="0"/>
              <a:t>QUADRE DE QUANTIES I DURADES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C1ACB2A-D254-5F9B-87C5-2DADD45C33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9916" y="548680"/>
            <a:ext cx="8753475" cy="45720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7B51CE4A-EFDC-4878-46A3-A7C70487AA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29916" y="1149896"/>
            <a:ext cx="8753475" cy="337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591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3214092" y="116632"/>
            <a:ext cx="5279505" cy="288032"/>
          </a:xfr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rtlCol="0">
            <a:normAutofit fontScale="90000"/>
          </a:bodyPr>
          <a:lstStyle/>
          <a:p>
            <a:pPr algn="ctr" rtl="0"/>
            <a:r>
              <a:rPr lang="es-ES" sz="2000" dirty="0"/>
              <a:t>QUADRE DE QUANTIES I DURADES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1B197CB-FB69-CC55-6536-46550B2B4F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7674" y="548680"/>
            <a:ext cx="8753475" cy="45720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A394DE4E-44D7-314C-F584-EF4FB0036A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7674" y="1133475"/>
            <a:ext cx="8753475" cy="459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011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70F07AE-DBC6-EE6C-1521-6ABF434552DD}"/>
              </a:ext>
            </a:extLst>
          </p:cNvPr>
          <p:cNvSpPr txBox="1"/>
          <p:nvPr/>
        </p:nvSpPr>
        <p:spPr>
          <a:xfrm>
            <a:off x="2133972" y="1268760"/>
            <a:ext cx="7776864" cy="14465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a-ES" sz="4400" dirty="0"/>
              <a:t>ENTRADA EN VIGOR DEL RDL 1/2023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783F43F-BB25-E43E-09A5-046DB8B52517}"/>
              </a:ext>
            </a:extLst>
          </p:cNvPr>
          <p:cNvSpPr txBox="1"/>
          <p:nvPr/>
        </p:nvSpPr>
        <p:spPr>
          <a:xfrm>
            <a:off x="2133972" y="4365104"/>
            <a:ext cx="7776864" cy="76944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a-ES" sz="4400" dirty="0">
                <a:solidFill>
                  <a:srgbClr val="FF0000"/>
                </a:solidFill>
              </a:rPr>
              <a:t>01/09/2023</a:t>
            </a:r>
          </a:p>
        </p:txBody>
      </p:sp>
      <p:sp>
        <p:nvSpPr>
          <p:cNvPr id="4" name="Flecha: hacia abajo 3">
            <a:extLst>
              <a:ext uri="{FF2B5EF4-FFF2-40B4-BE49-F238E27FC236}">
                <a16:creationId xmlns:a16="http://schemas.microsoft.com/office/drawing/2014/main" id="{379E54AC-1DF5-5444-688D-B4D93AFC9D43}"/>
              </a:ext>
            </a:extLst>
          </p:cNvPr>
          <p:cNvSpPr/>
          <p:nvPr/>
        </p:nvSpPr>
        <p:spPr>
          <a:xfrm>
            <a:off x="5446340" y="2754799"/>
            <a:ext cx="1152128" cy="1577786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348588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3214092" y="116632"/>
            <a:ext cx="5279505" cy="288032"/>
          </a:xfr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rtlCol="0">
            <a:normAutofit fontScale="90000"/>
          </a:bodyPr>
          <a:lstStyle/>
          <a:p>
            <a:pPr algn="ctr" rtl="0"/>
            <a:r>
              <a:rPr lang="es-ES" sz="2000" dirty="0"/>
              <a:t>QUADRE DE QUANTIES I DURADES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D45929B-6CD5-F577-6A9A-385FE10F52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7106" y="548680"/>
            <a:ext cx="8753475" cy="45720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55153AAE-89AD-2F5C-B1DE-B486C04CF5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7105" y="1165950"/>
            <a:ext cx="8753475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509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3214092" y="116632"/>
            <a:ext cx="5279505" cy="288032"/>
          </a:xfr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rtlCol="0">
            <a:normAutofit fontScale="90000"/>
          </a:bodyPr>
          <a:lstStyle/>
          <a:p>
            <a:pPr algn="ctr" rtl="0"/>
            <a:r>
              <a:rPr lang="es-ES" sz="2000" dirty="0"/>
              <a:t>QUADRE DE QUANTIES I DURADES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F346C30-4709-E340-64F2-81D0056357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7106" y="548680"/>
            <a:ext cx="8753475" cy="457200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9D6DE97C-A31B-40B0-0D03-D241A6CA4D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7105" y="1196752"/>
            <a:ext cx="8753475" cy="337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798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1751011" y="332656"/>
            <a:ext cx="8686801" cy="618220"/>
          </a:xfr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rtlCol="0"/>
          <a:lstStyle/>
          <a:p>
            <a:pPr algn="ctr" rtl="0"/>
            <a:r>
              <a:rPr lang="es-ES" dirty="0"/>
              <a:t>INCENTIUS A LA CONTRATACIÓ LABORAL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D72E545-6680-A849-83EA-7004215654D2}"/>
              </a:ext>
            </a:extLst>
          </p:cNvPr>
          <p:cNvSpPr txBox="1"/>
          <p:nvPr/>
        </p:nvSpPr>
        <p:spPr>
          <a:xfrm>
            <a:off x="3916168" y="1196752"/>
            <a:ext cx="435648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a-ES" dirty="0"/>
              <a:t>PROPORCIONALITAT DE LES AJUDES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A8795FA-F692-2610-B288-B45AAAC53A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5973" y="2276872"/>
            <a:ext cx="5476875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100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1751011" y="332656"/>
            <a:ext cx="8686801" cy="618220"/>
          </a:xfr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rtlCol="0"/>
          <a:lstStyle/>
          <a:p>
            <a:pPr algn="ctr" rtl="0"/>
            <a:r>
              <a:rPr lang="es-ES" dirty="0"/>
              <a:t>INCENTIUS A LA CONTRATACIÓ LABORAL</a:t>
            </a:r>
          </a:p>
        </p:txBody>
      </p:sp>
      <p:sp>
        <p:nvSpPr>
          <p:cNvPr id="14" name="Marcador de contenido 13"/>
          <p:cNvSpPr>
            <a:spLocks noGrp="1"/>
          </p:cNvSpPr>
          <p:nvPr>
            <p:ph idx="1"/>
          </p:nvPr>
        </p:nvSpPr>
        <p:spPr>
          <a:xfrm>
            <a:off x="951519" y="2636913"/>
            <a:ext cx="10285784" cy="2304256"/>
          </a:xfrm>
        </p:spPr>
        <p:txBody>
          <a:bodyPr rtlCol="0"/>
          <a:lstStyle/>
          <a:p>
            <a:pPr rtl="0"/>
            <a:r>
              <a:rPr lang="ca-ES" u="sng" dirty="0"/>
              <a:t>LA OBTENCIÓ DELS BENEFICIS SENSE COMPLIR AMB ELS REQUISITS COMPORTARÀ</a:t>
            </a:r>
            <a:r>
              <a:rPr lang="ca-ES" dirty="0"/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a-ES" dirty="0"/>
              <a:t>INGRÈS DE LES QUANTITATS DEIXADES D’INGRESSAR.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a-ES" dirty="0"/>
              <a:t>RECÀRREC PER INGRÈS FORA DE TERMINI.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a-ES" dirty="0"/>
              <a:t>INTERESSOS DE DEMORA.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D72E545-6680-A849-83EA-7004215654D2}"/>
              </a:ext>
            </a:extLst>
          </p:cNvPr>
          <p:cNvSpPr txBox="1"/>
          <p:nvPr/>
        </p:nvSpPr>
        <p:spPr>
          <a:xfrm>
            <a:off x="3916168" y="1124744"/>
            <a:ext cx="435648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a-ES" dirty="0"/>
              <a:t>REINTEGRAMENTS DE LES AJUDES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CFF0064C-DD9E-5724-0BDB-9BC330620CC6}"/>
              </a:ext>
            </a:extLst>
          </p:cNvPr>
          <p:cNvSpPr/>
          <p:nvPr/>
        </p:nvSpPr>
        <p:spPr>
          <a:xfrm>
            <a:off x="2998067" y="5157192"/>
            <a:ext cx="6192688" cy="4131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DESLOCALITZACIÓ GEOGRÀFICA FORA DE LA U.E.</a:t>
            </a:r>
          </a:p>
        </p:txBody>
      </p:sp>
    </p:spTree>
    <p:extLst>
      <p:ext uri="{BB962C8B-B14F-4D97-AF65-F5344CB8AC3E}">
        <p14:creationId xmlns:p14="http://schemas.microsoft.com/office/powerpoint/2010/main" val="3467462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D3E7CD-312F-767A-B215-EC7816962A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3892" y="1484784"/>
            <a:ext cx="5029200" cy="2514601"/>
          </a:xfrm>
        </p:spPr>
        <p:txBody>
          <a:bodyPr>
            <a:normAutofit fontScale="90000"/>
          </a:bodyPr>
          <a:lstStyle/>
          <a:p>
            <a:r>
              <a:rPr lang="ca-ES" dirty="0"/>
              <a:t>MOLTES</a:t>
            </a:r>
            <a:br>
              <a:rPr lang="ca-ES" dirty="0"/>
            </a:br>
            <a:r>
              <a:rPr lang="ca-ES" dirty="0"/>
              <a:t>GRÀCIES </a:t>
            </a:r>
            <a:br>
              <a:rPr lang="ca-ES" dirty="0"/>
            </a:br>
            <a:r>
              <a:rPr lang="ca-ES" dirty="0"/>
              <a:t>PER LA VOSTRA</a:t>
            </a:r>
            <a:br>
              <a:rPr lang="ca-ES" dirty="0"/>
            </a:br>
            <a:r>
              <a:rPr lang="ca-ES" dirty="0"/>
              <a:t>ATENCIÓ</a:t>
            </a:r>
          </a:p>
        </p:txBody>
      </p:sp>
    </p:spTree>
    <p:extLst>
      <p:ext uri="{BB962C8B-B14F-4D97-AF65-F5344CB8AC3E}">
        <p14:creationId xmlns:p14="http://schemas.microsoft.com/office/powerpoint/2010/main" val="28833508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1751011" y="332656"/>
            <a:ext cx="8686801" cy="618220"/>
          </a:xfr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rtlCol="0"/>
          <a:lstStyle/>
          <a:p>
            <a:pPr algn="ctr" rtl="0"/>
            <a:r>
              <a:rPr lang="es-ES" dirty="0"/>
              <a:t>INCENTIUS A LA CONTRATACIÓ LABORAL</a:t>
            </a:r>
          </a:p>
        </p:txBody>
      </p:sp>
      <p:sp>
        <p:nvSpPr>
          <p:cNvPr id="14" name="Marcador de contenido 13"/>
          <p:cNvSpPr>
            <a:spLocks noGrp="1"/>
          </p:cNvSpPr>
          <p:nvPr>
            <p:ph idx="1"/>
          </p:nvPr>
        </p:nvSpPr>
        <p:spPr>
          <a:xfrm>
            <a:off x="951519" y="2204864"/>
            <a:ext cx="10285784" cy="3942111"/>
          </a:xfrm>
        </p:spPr>
        <p:txBody>
          <a:bodyPr rtlCol="0"/>
          <a:lstStyle/>
          <a:p>
            <a:pPr marL="560070" indent="-514350" rtl="0">
              <a:buAutoNum type="romanUcPeriod"/>
            </a:pPr>
            <a:r>
              <a:rPr lang="ca-ES" dirty="0"/>
              <a:t>– ÀREES OBJECTE D’ACTUACIÓ.</a:t>
            </a:r>
          </a:p>
          <a:p>
            <a:pPr marL="560070" indent="-514350" rtl="0">
              <a:buAutoNum type="romanUcPeriod"/>
            </a:pPr>
            <a:r>
              <a:rPr lang="ca-ES" dirty="0"/>
              <a:t>- DESTINATARIS DE LES AJUDES I REQUISITS.</a:t>
            </a:r>
          </a:p>
          <a:p>
            <a:pPr marL="560070" indent="-514350" rtl="0">
              <a:buAutoNum type="romanUcPeriod"/>
            </a:pPr>
            <a:r>
              <a:rPr lang="ca-ES" dirty="0"/>
              <a:t>- EXCLUSIONS DE LES AJUDES.</a:t>
            </a:r>
          </a:p>
          <a:p>
            <a:pPr marL="560070" indent="-514350" rtl="0">
              <a:buAutoNum type="romanUcPeriod"/>
            </a:pPr>
            <a:r>
              <a:rPr lang="ca-ES" dirty="0"/>
              <a:t>- INCOMPATIBILITATS I CONCURRÈNCIA DE BENEFICIS.</a:t>
            </a:r>
          </a:p>
          <a:p>
            <a:pPr marL="560070" indent="-514350" rtl="0">
              <a:buAutoNum type="romanUcPeriod"/>
            </a:pPr>
            <a:r>
              <a:rPr lang="ca-ES" dirty="0"/>
              <a:t>- QUADRE DE QUANTIA I DURADA DE LES AJUDES.</a:t>
            </a:r>
          </a:p>
          <a:p>
            <a:pPr marL="560070" indent="-514350" rtl="0">
              <a:buAutoNum type="romanUcPeriod"/>
            </a:pPr>
            <a:r>
              <a:rPr lang="ca-ES" dirty="0"/>
              <a:t>- ALGUNES PECULIARITATS.</a:t>
            </a:r>
          </a:p>
          <a:p>
            <a:pPr marL="560070" indent="-514350" rtl="0">
              <a:buAutoNum type="romanUcPeriod"/>
            </a:pPr>
            <a:endParaRPr lang="ca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D72E545-6680-A849-83EA-7004215654D2}"/>
              </a:ext>
            </a:extLst>
          </p:cNvPr>
          <p:cNvSpPr txBox="1"/>
          <p:nvPr/>
        </p:nvSpPr>
        <p:spPr>
          <a:xfrm>
            <a:off x="5302323" y="1124744"/>
            <a:ext cx="158417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a-ES" dirty="0"/>
              <a:t>CONTINGUT</a:t>
            </a:r>
          </a:p>
        </p:txBody>
      </p:sp>
    </p:spTree>
    <p:extLst>
      <p:ext uri="{BB962C8B-B14F-4D97-AF65-F5344CB8AC3E}">
        <p14:creationId xmlns:p14="http://schemas.microsoft.com/office/powerpoint/2010/main" val="1437231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D3E7CD-312F-767A-B215-EC7816962A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3892" y="1484784"/>
            <a:ext cx="5029200" cy="2514601"/>
          </a:xfrm>
        </p:spPr>
        <p:txBody>
          <a:bodyPr/>
          <a:lstStyle/>
          <a:p>
            <a:r>
              <a:rPr lang="ca-ES" dirty="0"/>
              <a:t>ÀREES </a:t>
            </a:r>
            <a:br>
              <a:rPr lang="ca-ES" dirty="0"/>
            </a:br>
            <a:r>
              <a:rPr lang="ca-ES" dirty="0"/>
              <a:t>OBJECTE</a:t>
            </a:r>
            <a:br>
              <a:rPr lang="ca-ES" dirty="0"/>
            </a:br>
            <a:r>
              <a:rPr lang="ca-ES" dirty="0"/>
              <a:t>D’ACTUACIÓ</a:t>
            </a:r>
          </a:p>
        </p:txBody>
      </p:sp>
    </p:spTree>
    <p:extLst>
      <p:ext uri="{BB962C8B-B14F-4D97-AF65-F5344CB8AC3E}">
        <p14:creationId xmlns:p14="http://schemas.microsoft.com/office/powerpoint/2010/main" val="1114205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1751011" y="332656"/>
            <a:ext cx="8686801" cy="618220"/>
          </a:xfr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rtlCol="0"/>
          <a:lstStyle/>
          <a:p>
            <a:pPr algn="ctr" rtl="0"/>
            <a:r>
              <a:rPr lang="es-ES" dirty="0"/>
              <a:t>INCENTIUS A LA CONTRATACIÓ LABORAL</a:t>
            </a:r>
          </a:p>
        </p:txBody>
      </p:sp>
      <p:sp>
        <p:nvSpPr>
          <p:cNvPr id="14" name="Marcador de contenido 13"/>
          <p:cNvSpPr>
            <a:spLocks noGrp="1"/>
          </p:cNvSpPr>
          <p:nvPr>
            <p:ph idx="1"/>
          </p:nvPr>
        </p:nvSpPr>
        <p:spPr>
          <a:xfrm>
            <a:off x="951520" y="2348880"/>
            <a:ext cx="10285784" cy="3726087"/>
          </a:xfrm>
        </p:spPr>
        <p:txBody>
          <a:bodyPr rtlCol="0">
            <a:normAutofit/>
          </a:bodyPr>
          <a:lstStyle/>
          <a:p>
            <a:pPr rtl="0"/>
            <a:r>
              <a:rPr lang="ca-ES" sz="2400" dirty="0"/>
              <a:t>INSERCIÓ LABORAL DE COL·LECTIUS VULNERABLES O DE BAIXA EMPLEABILITAT.</a:t>
            </a:r>
          </a:p>
          <a:p>
            <a:pPr rtl="0"/>
            <a:r>
              <a:rPr lang="ca-ES" sz="2400" dirty="0"/>
              <a:t>MILLORA DE LES CONDICIONS CONTRACTUALS DE LES PERSONES TREBALLADORES.</a:t>
            </a:r>
          </a:p>
          <a:p>
            <a:pPr rtl="0"/>
            <a:r>
              <a:rPr lang="ca-ES" sz="2400" dirty="0"/>
              <a:t>CONTRACTACIÓ VINCULADA A LA CONCILIACIÓ LABORAL I FAMILIAR.</a:t>
            </a:r>
          </a:p>
          <a:p>
            <a:pPr rtl="0"/>
            <a:r>
              <a:rPr lang="ca-ES" sz="2400" dirty="0"/>
              <a:t>ALTRES ÀMBITS D’ACTUACIÓ.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D72E545-6680-A849-83EA-7004215654D2}"/>
              </a:ext>
            </a:extLst>
          </p:cNvPr>
          <p:cNvSpPr txBox="1"/>
          <p:nvPr/>
        </p:nvSpPr>
        <p:spPr>
          <a:xfrm>
            <a:off x="3610134" y="1124744"/>
            <a:ext cx="4968553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a-ES" dirty="0"/>
              <a:t>ÀREES OBJECTE ACTUACIÓ</a:t>
            </a:r>
          </a:p>
        </p:txBody>
      </p:sp>
    </p:spTree>
    <p:extLst>
      <p:ext uri="{BB962C8B-B14F-4D97-AF65-F5344CB8AC3E}">
        <p14:creationId xmlns:p14="http://schemas.microsoft.com/office/powerpoint/2010/main" val="2464417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1751011" y="332656"/>
            <a:ext cx="8686801" cy="618220"/>
          </a:xfr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rtlCol="0"/>
          <a:lstStyle/>
          <a:p>
            <a:pPr algn="ctr" rtl="0"/>
            <a:r>
              <a:rPr lang="es-ES" dirty="0"/>
              <a:t>INCENTIUS A LA CONTRATACIÓ LABORAL</a:t>
            </a:r>
          </a:p>
        </p:txBody>
      </p:sp>
      <p:sp>
        <p:nvSpPr>
          <p:cNvPr id="14" name="Marcador de contenido 13"/>
          <p:cNvSpPr>
            <a:spLocks noGrp="1"/>
          </p:cNvSpPr>
          <p:nvPr>
            <p:ph idx="1"/>
          </p:nvPr>
        </p:nvSpPr>
        <p:spPr>
          <a:xfrm>
            <a:off x="951518" y="2276872"/>
            <a:ext cx="10285784" cy="3744415"/>
          </a:xfrm>
        </p:spPr>
        <p:txBody>
          <a:bodyPr rtlCol="0"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ca-ES" sz="2000" dirty="0"/>
              <a:t>Persones amb discapacitat.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a-ES" sz="2000" dirty="0"/>
              <a:t>Víctimes de violència de gènere.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a-ES" sz="2000" dirty="0"/>
              <a:t>Persones en exclusió social.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a-ES" sz="2000" dirty="0"/>
              <a:t>Víctimes de terrorisme.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a-ES" sz="2000" dirty="0"/>
              <a:t>Persones aturades de llarga durada.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a-ES" sz="2000" dirty="0"/>
              <a:t>Persones aturades, per incorporació a s.coop. I societats laborals.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a-ES" sz="2000" dirty="0"/>
          </a:p>
          <a:p>
            <a:pPr lvl="1">
              <a:buFont typeface="Wingdings" panose="05000000000000000000" pitchFamily="2" charset="2"/>
              <a:buChar char="§"/>
            </a:pPr>
            <a:endParaRPr lang="ca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D72E545-6680-A849-83EA-7004215654D2}"/>
              </a:ext>
            </a:extLst>
          </p:cNvPr>
          <p:cNvSpPr txBox="1"/>
          <p:nvPr/>
        </p:nvSpPr>
        <p:spPr>
          <a:xfrm>
            <a:off x="2187976" y="1127178"/>
            <a:ext cx="781286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a-ES" dirty="0"/>
              <a:t>INSERCIÓ LABORAL COL·LECTIUS VULNERABLES O BAIXA EMPLEABILITAT</a:t>
            </a:r>
          </a:p>
        </p:txBody>
      </p:sp>
    </p:spTree>
    <p:extLst>
      <p:ext uri="{BB962C8B-B14F-4D97-AF65-F5344CB8AC3E}">
        <p14:creationId xmlns:p14="http://schemas.microsoft.com/office/powerpoint/2010/main" val="3021685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1751011" y="332656"/>
            <a:ext cx="8686801" cy="618220"/>
          </a:xfr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rtlCol="0"/>
          <a:lstStyle/>
          <a:p>
            <a:pPr algn="ctr" rtl="0"/>
            <a:r>
              <a:rPr lang="es-ES" dirty="0"/>
              <a:t>INCENTIUS A LA CONTRATACIÓ LABORAL</a:t>
            </a:r>
          </a:p>
        </p:txBody>
      </p:sp>
      <p:sp>
        <p:nvSpPr>
          <p:cNvPr id="14" name="Marcador de contenido 13"/>
          <p:cNvSpPr>
            <a:spLocks noGrp="1"/>
          </p:cNvSpPr>
          <p:nvPr>
            <p:ph idx="1"/>
          </p:nvPr>
        </p:nvSpPr>
        <p:spPr>
          <a:xfrm>
            <a:off x="1413892" y="2420888"/>
            <a:ext cx="10285784" cy="3744415"/>
          </a:xfrm>
        </p:spPr>
        <p:txBody>
          <a:bodyPr rtlCol="0"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ca-ES" sz="2400" dirty="0"/>
              <a:t>Persones amb contractes formatius.</a:t>
            </a:r>
          </a:p>
          <a:p>
            <a:pPr marL="365760" lvl="1" indent="0">
              <a:buNone/>
            </a:pPr>
            <a:endParaRPr lang="ca-ES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a-ES" sz="2400" dirty="0"/>
              <a:t>Persones amb contractes de relleu. </a:t>
            </a:r>
          </a:p>
          <a:p>
            <a:pPr marL="365760" lvl="1" indent="0">
              <a:buNone/>
            </a:pPr>
            <a:endParaRPr lang="ca-ES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a-ES" sz="2400" dirty="0"/>
              <a:t>Persones en formació pràctica a l’empresa.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a-ES" sz="2400" dirty="0"/>
          </a:p>
          <a:p>
            <a:pPr lvl="1">
              <a:buFont typeface="Wingdings" panose="05000000000000000000" pitchFamily="2" charset="2"/>
              <a:buChar char="§"/>
            </a:pPr>
            <a:endParaRPr lang="ca-ES" sz="2400" dirty="0"/>
          </a:p>
          <a:p>
            <a:pPr lvl="1">
              <a:buFont typeface="Wingdings" panose="05000000000000000000" pitchFamily="2" charset="2"/>
              <a:buChar char="§"/>
            </a:pPr>
            <a:endParaRPr lang="ca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D72E545-6680-A849-83EA-7004215654D2}"/>
              </a:ext>
            </a:extLst>
          </p:cNvPr>
          <p:cNvSpPr txBox="1"/>
          <p:nvPr/>
        </p:nvSpPr>
        <p:spPr>
          <a:xfrm>
            <a:off x="2187976" y="1127178"/>
            <a:ext cx="781286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a-ES" dirty="0"/>
              <a:t>MILLORA CONDICIONS CONTRACTUALS PERSONES TREBALLADORES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DDA0E439-4667-4B13-A664-658037A6015E}"/>
              </a:ext>
            </a:extLst>
          </p:cNvPr>
          <p:cNvSpPr/>
          <p:nvPr/>
        </p:nvSpPr>
        <p:spPr>
          <a:xfrm>
            <a:off x="4060183" y="5373216"/>
            <a:ext cx="4068454" cy="432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ESTATUT DEL BECARI</a:t>
            </a:r>
          </a:p>
        </p:txBody>
      </p:sp>
    </p:spTree>
    <p:extLst>
      <p:ext uri="{BB962C8B-B14F-4D97-AF65-F5344CB8AC3E}">
        <p14:creationId xmlns:p14="http://schemas.microsoft.com/office/powerpoint/2010/main" val="2711725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1751011" y="332656"/>
            <a:ext cx="8686801" cy="618220"/>
          </a:xfr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rtlCol="0"/>
          <a:lstStyle/>
          <a:p>
            <a:pPr algn="ctr" rtl="0"/>
            <a:r>
              <a:rPr lang="es-ES" dirty="0"/>
              <a:t>INCENTIUS A LA CONTRATACIÓ LABORAL</a:t>
            </a:r>
          </a:p>
        </p:txBody>
      </p:sp>
      <p:sp>
        <p:nvSpPr>
          <p:cNvPr id="14" name="Marcador de contenido 13"/>
          <p:cNvSpPr>
            <a:spLocks noGrp="1"/>
          </p:cNvSpPr>
          <p:nvPr>
            <p:ph idx="1"/>
          </p:nvPr>
        </p:nvSpPr>
        <p:spPr>
          <a:xfrm>
            <a:off x="1413892" y="1772816"/>
            <a:ext cx="10285784" cy="4392487"/>
          </a:xfrm>
        </p:spPr>
        <p:txBody>
          <a:bodyPr rtlCol="0"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ca-ES" sz="2000" dirty="0"/>
              <a:t>Contractes per substituir persones treballadores amb risc durant l’embaràs o risc durant la lactància natural.</a:t>
            </a:r>
          </a:p>
          <a:p>
            <a:pPr marL="365760" lvl="1" indent="0">
              <a:buNone/>
            </a:pPr>
            <a:endParaRPr lang="ca-ES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a-ES" sz="2000" dirty="0"/>
              <a:t>Contractes per substituir persones treballadores que percebin les prestacions per naixement i cura del menor i l’exercici corresponsable de cura del menor.</a:t>
            </a:r>
          </a:p>
          <a:p>
            <a:pPr marL="365760" lvl="1" indent="0">
              <a:buNone/>
            </a:pPr>
            <a:endParaRPr lang="ca-ES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a-ES" sz="2000" dirty="0"/>
              <a:t>També per substituir a persones autònomes en les mateixes circumstàncies dels apartats anteriors, o a socis de s. Cooperatives.</a:t>
            </a:r>
          </a:p>
          <a:p>
            <a:pPr marL="365760" lvl="1" indent="0">
              <a:buNone/>
            </a:pPr>
            <a:endParaRPr lang="ca-ES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a-ES" sz="2000" dirty="0"/>
              <a:t>Contractes per substituir persones treballadores amb discapacitat, en situació de incapacitat temporal.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a-ES" sz="2000" dirty="0"/>
          </a:p>
          <a:p>
            <a:pPr lvl="1">
              <a:buFont typeface="Wingdings" panose="05000000000000000000" pitchFamily="2" charset="2"/>
              <a:buChar char="§"/>
            </a:pPr>
            <a:endParaRPr lang="ca-ES" sz="2400" dirty="0"/>
          </a:p>
          <a:p>
            <a:pPr lvl="1">
              <a:buFont typeface="Wingdings" panose="05000000000000000000" pitchFamily="2" charset="2"/>
              <a:buChar char="§"/>
            </a:pPr>
            <a:endParaRPr lang="ca-ES" sz="2400" dirty="0"/>
          </a:p>
          <a:p>
            <a:pPr lvl="1">
              <a:buFont typeface="Wingdings" panose="05000000000000000000" pitchFamily="2" charset="2"/>
              <a:buChar char="§"/>
            </a:pPr>
            <a:endParaRPr lang="ca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D72E545-6680-A849-83EA-7004215654D2}"/>
              </a:ext>
            </a:extLst>
          </p:cNvPr>
          <p:cNvSpPr txBox="1"/>
          <p:nvPr/>
        </p:nvSpPr>
        <p:spPr>
          <a:xfrm>
            <a:off x="2187976" y="1127178"/>
            <a:ext cx="781286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a-ES" dirty="0"/>
              <a:t>CONTRACTACIÓ VINCULADA A LA CONCILIACIÓ LABORAL I FAMILIAR</a:t>
            </a:r>
          </a:p>
        </p:txBody>
      </p:sp>
    </p:spTree>
    <p:extLst>
      <p:ext uri="{BB962C8B-B14F-4D97-AF65-F5344CB8AC3E}">
        <p14:creationId xmlns:p14="http://schemas.microsoft.com/office/powerpoint/2010/main" val="2382547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Empresarial Contraste 16x9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5870690_TF02895266.potx" id="{662AE8D8-24CF-4300-88CA-77AD0B4045E0}" vid="{53658028-3D1B-4AA4-8E7B-3BB150406BCD}"/>
    </a:ext>
  </a:extLst>
</a:theme>
</file>

<file path=ppt/theme/theme2.xml><?xml version="1.0" encoding="utf-8"?>
<a:theme xmlns:a="http://schemas.openxmlformats.org/drawingml/2006/main" name="Tema de Offic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35ef808-491e-45e5-ac40-25cc285b1050" xsi:nil="true"/>
    <lcf76f155ced4ddcb4097134ff3c332f xmlns="6638463f-9649-4955-94f2-adff6382ccac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0E83993185F60749BFD79603601B28B7" ma:contentTypeVersion="16" ma:contentTypeDescription="Crear nuevo documento." ma:contentTypeScope="" ma:versionID="9acf2a082165cef8f9b7c876078a6538">
  <xsd:schema xmlns:xsd="http://www.w3.org/2001/XMLSchema" xmlns:xs="http://www.w3.org/2001/XMLSchema" xmlns:p="http://schemas.microsoft.com/office/2006/metadata/properties" xmlns:ns2="6638463f-9649-4955-94f2-adff6382ccac" xmlns:ns3="b35ef808-491e-45e5-ac40-25cc285b1050" targetNamespace="http://schemas.microsoft.com/office/2006/metadata/properties" ma:root="true" ma:fieldsID="10cff3ffc83df3faad8f9a1ed204f771" ns2:_="" ns3:_="">
    <xsd:import namespace="6638463f-9649-4955-94f2-adff6382ccac"/>
    <xsd:import namespace="b35ef808-491e-45e5-ac40-25cc285b10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38463f-9649-4955-94f2-adff6382cc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d6e81cc5-93f8-4d5b-865a-1c46d538ba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5ef808-491e-45e5-ac40-25cc285b1050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6fee207-5eec-4f43-9002-ec572945d319}" ma:internalName="TaxCatchAll" ma:showField="CatchAllData" ma:web="b35ef808-491e-45e5-ac40-25cc285b10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2F2BE50-DDB3-465B-A26E-975A276D436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9220E13-D325-4A9E-AA7A-0D1409275EB9}">
  <ds:schemaRefs>
    <ds:schemaRef ds:uri="http://schemas.microsoft.com/office/2006/documentManagement/types"/>
    <ds:schemaRef ds:uri="http://purl.org/dc/terms/"/>
    <ds:schemaRef ds:uri="40262f94-9f35-4ac3-9a90-690165a166b7"/>
    <ds:schemaRef ds:uri="http://purl.org/dc/dcmitype/"/>
    <ds:schemaRef ds:uri="http://purl.org/dc/elements/1.1/"/>
    <ds:schemaRef ds:uri="http://schemas.microsoft.com/office/2006/metadata/properties"/>
    <ds:schemaRef ds:uri="a4f35948-e619-41b3-aa29-22878b09cfd2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22DE399-55F6-4504-AC1B-186EA576250A}"/>
</file>

<file path=docProps/app.xml><?xml version="1.0" encoding="utf-8"?>
<Properties xmlns="http://schemas.openxmlformats.org/officeDocument/2006/extended-properties" xmlns:vt="http://schemas.openxmlformats.org/officeDocument/2006/docPropsVTypes">
  <Template>Presentación empresarial de contraste (panorámica)</Template>
  <TotalTime>443</TotalTime>
  <Words>1906</Words>
  <Application>Microsoft Office PowerPoint</Application>
  <PresentationFormat>Personalizado</PresentationFormat>
  <Paragraphs>194</Paragraphs>
  <Slides>34</Slides>
  <Notes>25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39" baseType="lpstr">
      <vt:lpstr>Arial</vt:lpstr>
      <vt:lpstr>Courier New</vt:lpstr>
      <vt:lpstr>Franklin Gothic Medium</vt:lpstr>
      <vt:lpstr>Wingdings</vt:lpstr>
      <vt:lpstr>Empresarial Contraste 16x9</vt:lpstr>
      <vt:lpstr>INCENTIUS A LA CONTRACTACIÓ LABORAL</vt:lpstr>
      <vt:lpstr>MESURES  QUE  CONTEMPLA  LA  NORMA</vt:lpstr>
      <vt:lpstr>Presentación de PowerPoint</vt:lpstr>
      <vt:lpstr>INCENTIUS A LA CONTRATACIÓ LABORAL</vt:lpstr>
      <vt:lpstr>ÀREES  OBJECTE D’ACTUACIÓ</vt:lpstr>
      <vt:lpstr>INCENTIUS A LA CONTRATACIÓ LABORAL</vt:lpstr>
      <vt:lpstr>INCENTIUS A LA CONTRATACIÓ LABORAL</vt:lpstr>
      <vt:lpstr>INCENTIUS A LA CONTRATACIÓ LABORAL</vt:lpstr>
      <vt:lpstr>INCENTIUS A LA CONTRATACIÓ LABORAL</vt:lpstr>
      <vt:lpstr>INCENTIUS A LA CONTRATACIÓ LABORAL</vt:lpstr>
      <vt:lpstr>INCENTIUS A LA CONTRATACIÓ LABORAL</vt:lpstr>
      <vt:lpstr>INCENTIUS A LA CONTRATACIÓ LABORAL</vt:lpstr>
      <vt:lpstr>INCENTIUS A LA CONTRATACIÓ LABORAL</vt:lpstr>
      <vt:lpstr>INCENTIUS A LA CONTRATACIÓ LABORAL</vt:lpstr>
      <vt:lpstr>DESTINATARIS DE  LES  AJUDES</vt:lpstr>
      <vt:lpstr>INCENTIUS A LA CONTRATACIÓ LABORAL</vt:lpstr>
      <vt:lpstr>INCENTIUS A LA CONTRATACIÓ LABORAL</vt:lpstr>
      <vt:lpstr>INCENTIUS A LA CONTRATACIÓ LABORAL</vt:lpstr>
      <vt:lpstr>INCENTIUS A LA CONTRATACIÓ LABORAL</vt:lpstr>
      <vt:lpstr>EXCLUITS DE  LES  AJUDES</vt:lpstr>
      <vt:lpstr>INCENTIUS A LA CONTRATACIÓ LABORAL</vt:lpstr>
      <vt:lpstr>INCENTIUS A LA CONTRATACIÓ LABORAL</vt:lpstr>
      <vt:lpstr>INCOMPATIBILITAT I  CONCURRÈNCIA DE BENEFICIS</vt:lpstr>
      <vt:lpstr>INCENTIUS A LA CONTRATACIÓ LABORAL</vt:lpstr>
      <vt:lpstr>QUADRE  DE QUANTIES I DE DURADES</vt:lpstr>
      <vt:lpstr>QUADRE DE QUANTIES I DURADES</vt:lpstr>
      <vt:lpstr>QUADRE DE QUANTIES I DURADES</vt:lpstr>
      <vt:lpstr>QUADRE DE QUANTIES I DURADES</vt:lpstr>
      <vt:lpstr>QUADRE DE QUANTIES I DURADES</vt:lpstr>
      <vt:lpstr>QUADRE DE QUANTIES I DURADES</vt:lpstr>
      <vt:lpstr>QUADRE DE QUANTIES I DURADES</vt:lpstr>
      <vt:lpstr>INCENTIUS A LA CONTRATACIÓ LABORAL</vt:lpstr>
      <vt:lpstr>INCENTIUS A LA CONTRATACIÓ LABORAL</vt:lpstr>
      <vt:lpstr>MOLTES GRÀCIES  PER LA VOSTRA ATENCIÓ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INCENTIUS A LA CONTRACTACIÓ LABORAL</dc:title>
  <dc:creator>Josep Maria Bosch Veciana</dc:creator>
  <cp:lastModifiedBy>Josep Maria Bosch Veciana</cp:lastModifiedBy>
  <cp:revision>10</cp:revision>
  <cp:lastPrinted>2023-02-13T14:12:20Z</cp:lastPrinted>
  <dcterms:created xsi:type="dcterms:W3CDTF">2023-02-10T15:27:55Z</dcterms:created>
  <dcterms:modified xsi:type="dcterms:W3CDTF">2023-02-15T11:19:22Z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